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43" r:id="rId2"/>
    <p:sldId id="453" r:id="rId3"/>
    <p:sldId id="450" r:id="rId4"/>
    <p:sldId id="448" r:id="rId5"/>
    <p:sldId id="444" r:id="rId6"/>
    <p:sldId id="456" r:id="rId7"/>
    <p:sldId id="454"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B2B"/>
    <a:srgbClr val="939399"/>
    <a:srgbClr val="969696"/>
    <a:srgbClr val="B2B2B2"/>
    <a:srgbClr val="2C2424"/>
    <a:srgbClr val="282828"/>
    <a:srgbClr val="242424"/>
    <a:srgbClr val="111111"/>
    <a:srgbClr val="36363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78" autoAdjust="0"/>
  </p:normalViewPr>
  <p:slideViewPr>
    <p:cSldViewPr>
      <p:cViewPr>
        <p:scale>
          <a:sx n="100" d="100"/>
          <a:sy n="100" d="100"/>
        </p:scale>
        <p:origin x="-1866" y="-49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C48D7C-26DE-46BE-8BB5-AB236B6AF810}" type="datetimeFigureOut">
              <a:rPr lang="en-US" smtClean="0"/>
              <a:t>8/27/2022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7C27A-D257-4E08-B540-130C0E4B6F89}" type="slidenum">
              <a:rPr lang="en-US" smtClean="0"/>
              <a:t>‹#›</a:t>
            </a:fld>
            <a:endParaRPr lang="en-US" dirty="0"/>
          </a:p>
        </p:txBody>
      </p:sp>
    </p:spTree>
    <p:extLst>
      <p:ext uri="{BB962C8B-B14F-4D97-AF65-F5344CB8AC3E}">
        <p14:creationId xmlns:p14="http://schemas.microsoft.com/office/powerpoint/2010/main" val="41639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8252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285110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40918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8363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333777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355817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23708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359216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11136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345929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189C1A-8EE8-46A6-96FE-2D6F0164E7E4}" type="datetimeFigureOut">
              <a:rPr lang="en-US" smtClean="0"/>
              <a:t>8/27/2022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A88BFE-19B1-4835-885A-EC39545E72F9}" type="slidenum">
              <a:rPr lang="en-US" smtClean="0"/>
              <a:t>‹#›</a:t>
            </a:fld>
            <a:endParaRPr lang="en-US" dirty="0"/>
          </a:p>
        </p:txBody>
      </p:sp>
    </p:spTree>
    <p:extLst>
      <p:ext uri="{BB962C8B-B14F-4D97-AF65-F5344CB8AC3E}">
        <p14:creationId xmlns:p14="http://schemas.microsoft.com/office/powerpoint/2010/main" val="417807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393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89C1A-8EE8-46A6-96FE-2D6F0164E7E4}" type="datetimeFigureOut">
              <a:rPr lang="en-US" smtClean="0"/>
              <a:t>8/27/2022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88BFE-19B1-4835-885A-EC39545E72F9}" type="slidenum">
              <a:rPr lang="en-US" smtClean="0"/>
              <a:t>‹#›</a:t>
            </a:fld>
            <a:endParaRPr lang="en-US" dirty="0"/>
          </a:p>
        </p:txBody>
      </p:sp>
    </p:spTree>
    <p:extLst>
      <p:ext uri="{BB962C8B-B14F-4D97-AF65-F5344CB8AC3E}">
        <p14:creationId xmlns:p14="http://schemas.microsoft.com/office/powerpoint/2010/main" val="46526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3.jpeg"/><Relationship Id="rId3" Type="http://schemas.microsoft.com/office/2007/relationships/media" Target="../media/media2.mp3"/><Relationship Id="rId7" Type="http://schemas.microsoft.com/office/2007/relationships/media" Target="../media/media4.wav"/><Relationship Id="rId12" Type="http://schemas.openxmlformats.org/officeDocument/2006/relationships/image" Target="../media/image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3.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3.jpeg"/><Relationship Id="rId3" Type="http://schemas.microsoft.com/office/2007/relationships/media" Target="../media/media7.wav"/><Relationship Id="rId7" Type="http://schemas.microsoft.com/office/2007/relationships/media" Target="../media/media9.mp3"/><Relationship Id="rId12" Type="http://schemas.openxmlformats.org/officeDocument/2006/relationships/image" Target="../media/image2.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mp3"/><Relationship Id="rId11" Type="http://schemas.openxmlformats.org/officeDocument/2006/relationships/slideLayout" Target="../slideLayouts/slideLayout1.xml"/><Relationship Id="rId5" Type="http://schemas.microsoft.com/office/2007/relationships/media" Target="../media/media8.mp3"/><Relationship Id="rId10" Type="http://schemas.openxmlformats.org/officeDocument/2006/relationships/audio" Target="../media/media10.wav"/><Relationship Id="rId4" Type="http://schemas.openxmlformats.org/officeDocument/2006/relationships/audio" Target="../media/media7.wav"/><Relationship Id="rId9" Type="http://schemas.microsoft.com/office/2007/relationships/media" Target="../media/media10.wav"/></Relationships>
</file>

<file path=ppt/slides/_rels/slide4.xml.rels><?xml version="1.0" encoding="UTF-8" standalone="yes"?>
<Relationships xmlns="http://schemas.openxmlformats.org/package/2006/relationships"><Relationship Id="rId8" Type="http://schemas.openxmlformats.org/officeDocument/2006/relationships/audio" Target="../media/media14.wav"/><Relationship Id="rId3" Type="http://schemas.microsoft.com/office/2007/relationships/media" Target="../media/media12.wav"/><Relationship Id="rId7" Type="http://schemas.microsoft.com/office/2007/relationships/media" Target="../media/media14.wav"/><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10" Type="http://schemas.openxmlformats.org/officeDocument/2006/relationships/image" Target="../media/image2.jpeg"/><Relationship Id="rId4" Type="http://schemas.openxmlformats.org/officeDocument/2006/relationships/audio" Target="../media/media12.wav"/><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18.mp3"/><Relationship Id="rId3" Type="http://schemas.microsoft.com/office/2007/relationships/media" Target="../media/media16.wav"/><Relationship Id="rId7" Type="http://schemas.microsoft.com/office/2007/relationships/media" Target="../media/media18.mp3"/><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mp3"/><Relationship Id="rId11" Type="http://schemas.openxmlformats.org/officeDocument/2006/relationships/image" Target="../media/image3.jpeg"/><Relationship Id="rId5" Type="http://schemas.microsoft.com/office/2007/relationships/media" Target="../media/media17.mp3"/><Relationship Id="rId10" Type="http://schemas.openxmlformats.org/officeDocument/2006/relationships/image" Target="../media/image2.jpeg"/><Relationship Id="rId4" Type="http://schemas.openxmlformats.org/officeDocument/2006/relationships/audio" Target="../media/media16.wav"/><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0.mp3"/><Relationship Id="rId7"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5" Type="http://schemas.microsoft.com/office/2007/relationships/media" Target="../media/media21.mp3"/><Relationship Id="rId4" Type="http://schemas.openxmlformats.org/officeDocument/2006/relationships/audio" Target="../media/media20.mp3"/><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2.wmv"/><Relationship Id="rId1" Type="http://schemas.microsoft.com/office/2007/relationships/media" Target="../media/media22.wm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76200"/>
            <a:ext cx="8534400"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Paranormal Archaeology</a:t>
            </a:r>
          </a:p>
          <a:p>
            <a:endParaRPr lang="en-US" sz="2800" b="1" dirty="0" smtClean="0">
              <a:solidFill>
                <a:schemeClr val="tx1">
                  <a:lumMod val="85000"/>
                  <a:lumOff val="15000"/>
                </a:schemeClr>
              </a:solidFill>
              <a:latin typeface="David" pitchFamily="34" charset="-79"/>
              <a:cs typeface="David" pitchFamily="34" charset="-79"/>
            </a:endParaRPr>
          </a:p>
        </p:txBody>
      </p:sp>
      <p:cxnSp>
        <p:nvCxnSpPr>
          <p:cNvPr id="6" name="Straight Connector 5"/>
          <p:cNvCxnSpPr/>
          <p:nvPr/>
        </p:nvCxnSpPr>
        <p:spPr>
          <a:xfrm>
            <a:off x="381000" y="6096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609600"/>
            <a:ext cx="8610600" cy="3000821"/>
          </a:xfrm>
          <a:prstGeom prst="rect">
            <a:avLst/>
          </a:prstGeom>
          <a:noFill/>
        </p:spPr>
        <p:txBody>
          <a:bodyPr wrap="square" rtlCol="0">
            <a:spAutoFit/>
          </a:bodyPr>
          <a:lstStyle/>
          <a:p>
            <a:pPr algn="just">
              <a:lnSpc>
                <a:spcPct val="150000"/>
              </a:lnSpc>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Since 2008, I have conducted field-work at approximately 100 historic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sites &amp; properties throughout the mid-Atlantic &amp; southern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United States.  Over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time,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paranormal investigative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model was developed based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on research methodologies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from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anthropology,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archaeology &amp; history.  During the last several years, I expanded my research to include the field of quantum physics in an effort to understand and explain the intelligent beings I regularly encounter.  My work in this area is on-going and evolving as I continue to develop and hone my methodology.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772004"/>
            <a:ext cx="543972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2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76200"/>
            <a:ext cx="8534400"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Paranormal Archaeology: Uncovering History</a:t>
            </a:r>
          </a:p>
          <a:p>
            <a:endParaRPr lang="en-US" sz="2800" b="1" dirty="0" smtClean="0">
              <a:solidFill>
                <a:schemeClr val="tx1">
                  <a:lumMod val="85000"/>
                  <a:lumOff val="15000"/>
                </a:schemeClr>
              </a:solidFill>
              <a:latin typeface="David" pitchFamily="34" charset="-79"/>
              <a:cs typeface="David" pitchFamily="34" charset="-79"/>
            </a:endParaRPr>
          </a:p>
        </p:txBody>
      </p:sp>
      <p:cxnSp>
        <p:nvCxnSpPr>
          <p:cNvPr id="6" name="Straight Connector 5"/>
          <p:cNvCxnSpPr/>
          <p:nvPr/>
        </p:nvCxnSpPr>
        <p:spPr>
          <a:xfrm>
            <a:off x="381000" y="6096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609600"/>
            <a:ext cx="8610600" cy="1338828"/>
          </a:xfrm>
          <a:prstGeom prst="rect">
            <a:avLst/>
          </a:prstGeom>
          <a:noFill/>
        </p:spPr>
        <p:txBody>
          <a:bodyPr wrap="square" rtlCol="0">
            <a:spAutoFit/>
          </a:bodyPr>
          <a:lstStyle/>
          <a:p>
            <a:pPr algn="just">
              <a:lnSpc>
                <a:spcPct val="150000"/>
              </a:lnSpc>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Investigative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sites are chosen on historic bearing, not on alleged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haunting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activity and evidence has shown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that property with no reputed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paranormal activity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will yield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results.  I validate, correct and reveal the history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of the sites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I investigate.  </a:t>
            </a:r>
          </a:p>
        </p:txBody>
      </p:sp>
      <p:pic>
        <p:nvPicPr>
          <p:cNvPr id="9" name="Foundations-what used for_Help them_Help them_Piggies_Oin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628650" y="5781764"/>
            <a:ext cx="609600" cy="609600"/>
          </a:xfrm>
          <a:prstGeom prst="rect">
            <a:avLst/>
          </a:prstGeom>
        </p:spPr>
      </p:pic>
      <p:sp>
        <p:nvSpPr>
          <p:cNvPr id="10" name="TextBox 9"/>
          <p:cNvSpPr txBox="1"/>
          <p:nvPr/>
        </p:nvSpPr>
        <p:spPr>
          <a:xfrm>
            <a:off x="1295400" y="5276671"/>
            <a:ext cx="7572375" cy="830997"/>
          </a:xfrm>
          <a:prstGeom prst="rect">
            <a:avLst/>
          </a:prstGeom>
          <a:noFill/>
        </p:spPr>
        <p:txBody>
          <a:bodyPr wrap="square" rtlCol="0">
            <a:spAutoFit/>
          </a:bodyPr>
          <a:lstStyle/>
          <a:p>
            <a:r>
              <a:rPr lang="en-US" sz="1600" u="sng" dirty="0">
                <a:solidFill>
                  <a:schemeClr val="tx1">
                    <a:lumMod val="85000"/>
                    <a:lumOff val="15000"/>
                  </a:schemeClr>
                </a:solidFill>
                <a:latin typeface="Times New Roman" panose="02020603050405020304" pitchFamily="18" charset="0"/>
                <a:cs typeface="Times New Roman" panose="02020603050405020304" pitchFamily="18" charset="0"/>
              </a:rPr>
              <a:t>Stony Landing House: 1839</a:t>
            </a: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Q: We can’t figure out what they were used for </a:t>
            </a:r>
            <a:r>
              <a:rPr lang="en-US" sz="1600" i="1" dirty="0" smtClean="0">
                <a:solidFill>
                  <a:schemeClr val="tx1">
                    <a:lumMod val="85000"/>
                    <a:lumOff val="15000"/>
                  </a:schemeClr>
                </a:solidFill>
                <a:latin typeface="Times New Roman" panose="02020603050405020304" pitchFamily="18" charset="0"/>
                <a:cs typeface="Times New Roman" panose="02020603050405020304" pitchFamily="18" charset="0"/>
              </a:rPr>
              <a:t>(stone foundations) </a:t>
            </a:r>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tell us.  No one knows.</a:t>
            </a: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EVP: </a:t>
            </a:r>
            <a:r>
              <a:rPr lang="en-US" sz="1600" b="1" i="1" dirty="0" smtClean="0">
                <a:solidFill>
                  <a:schemeClr val="tx1">
                    <a:lumMod val="85000"/>
                    <a:lumOff val="15000"/>
                  </a:schemeClr>
                </a:solidFill>
                <a:latin typeface="Times New Roman" panose="02020603050405020304" pitchFamily="18" charset="0"/>
                <a:cs typeface="Times New Roman" panose="02020603050405020304" pitchFamily="18" charset="0"/>
              </a:rPr>
              <a:t>Help them. Help um. Piggies! Oink!</a:t>
            </a:r>
          </a:p>
        </p:txBody>
      </p:sp>
      <p:pic>
        <p:nvPicPr>
          <p:cNvPr id="11" name="What you used the attic for_for peop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657225" y="2686408"/>
            <a:ext cx="609600" cy="609600"/>
          </a:xfrm>
          <a:prstGeom prst="rect">
            <a:avLst/>
          </a:prstGeom>
        </p:spPr>
      </p:pic>
      <p:sp>
        <p:nvSpPr>
          <p:cNvPr id="13" name="TextBox 12"/>
          <p:cNvSpPr txBox="1"/>
          <p:nvPr/>
        </p:nvSpPr>
        <p:spPr>
          <a:xfrm>
            <a:off x="1295400" y="2209800"/>
            <a:ext cx="3200400" cy="1077218"/>
          </a:xfrm>
          <a:prstGeom prst="rect">
            <a:avLst/>
          </a:prstGeom>
          <a:noFill/>
        </p:spPr>
        <p:txBody>
          <a:bodyPr wrap="square" rtlCol="0">
            <a:spAutoFit/>
          </a:bodyPr>
          <a:lstStyle/>
          <a:p>
            <a:r>
              <a:rPr lang="en-US" sz="1600" u="sng" dirty="0">
                <a:solidFill>
                  <a:srgbClr val="312B2B"/>
                </a:solidFill>
                <a:latin typeface="Times New Roman" panose="02020603050405020304" pitchFamily="18" charset="0"/>
                <a:cs typeface="Times New Roman" panose="02020603050405020304" pitchFamily="18" charset="0"/>
              </a:rPr>
              <a:t>Josiah Bell House: 1825</a:t>
            </a:r>
          </a:p>
          <a:p>
            <a:r>
              <a:rPr lang="en-US" sz="1600" dirty="0" smtClean="0">
                <a:solidFill>
                  <a:srgbClr val="312B2B"/>
                </a:solidFill>
                <a:latin typeface="Times New Roman" panose="02020603050405020304" pitchFamily="18" charset="0"/>
                <a:cs typeface="Times New Roman" panose="02020603050405020304" pitchFamily="18" charset="0"/>
              </a:rPr>
              <a:t>Q: What did you use this </a:t>
            </a:r>
            <a:r>
              <a:rPr lang="en-US" sz="1600" i="1" dirty="0" smtClean="0">
                <a:solidFill>
                  <a:srgbClr val="312B2B"/>
                </a:solidFill>
                <a:latin typeface="Times New Roman" panose="02020603050405020304" pitchFamily="18" charset="0"/>
                <a:cs typeface="Times New Roman" panose="02020603050405020304" pitchFamily="18" charset="0"/>
              </a:rPr>
              <a:t>(attic) </a:t>
            </a:r>
            <a:r>
              <a:rPr lang="en-US" sz="1600" dirty="0" smtClean="0">
                <a:solidFill>
                  <a:srgbClr val="312B2B"/>
                </a:solidFill>
                <a:latin typeface="Times New Roman" panose="02020603050405020304" pitchFamily="18" charset="0"/>
                <a:cs typeface="Times New Roman" panose="02020603050405020304" pitchFamily="18" charset="0"/>
              </a:rPr>
              <a:t> for</a:t>
            </a:r>
            <a:r>
              <a:rPr lang="en-US" sz="1600" i="1" dirty="0" smtClean="0">
                <a:solidFill>
                  <a:srgbClr val="312B2B"/>
                </a:solidFill>
                <a:latin typeface="Times New Roman" panose="02020603050405020304" pitchFamily="18" charset="0"/>
                <a:cs typeface="Times New Roman" panose="02020603050405020304" pitchFamily="18" charset="0"/>
              </a:rPr>
              <a:t>?</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For people.</a:t>
            </a:r>
          </a:p>
        </p:txBody>
      </p:sp>
      <p:pic>
        <p:nvPicPr>
          <p:cNvPr id="14" name="Attic for play or work_freedom.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extLst>
              <a:ext uri="{28A0092B-C50C-407E-A947-70E740481C1C}">
                <a14:useLocalDpi xmlns:a14="http://schemas.microsoft.com/office/drawing/2010/main" val="0"/>
              </a:ext>
            </a:extLst>
          </a:blip>
          <a:stretch>
            <a:fillRect/>
          </a:stretch>
        </p:blipFill>
        <p:spPr>
          <a:xfrm>
            <a:off x="628650" y="4191000"/>
            <a:ext cx="609600" cy="609600"/>
          </a:xfrm>
          <a:prstGeom prst="rect">
            <a:avLst/>
          </a:prstGeom>
        </p:spPr>
      </p:pic>
      <p:sp>
        <p:nvSpPr>
          <p:cNvPr id="15" name="TextBox 14"/>
          <p:cNvSpPr txBox="1"/>
          <p:nvPr/>
        </p:nvSpPr>
        <p:spPr>
          <a:xfrm>
            <a:off x="1295400" y="3877270"/>
            <a:ext cx="4038600" cy="830997"/>
          </a:xfrm>
          <a:prstGeom prst="rect">
            <a:avLst/>
          </a:prstGeom>
          <a:noFill/>
        </p:spPr>
        <p:txBody>
          <a:bodyPr wrap="square" rtlCol="0">
            <a:spAutoFit/>
          </a:bodyPr>
          <a:lstStyle/>
          <a:p>
            <a:r>
              <a:rPr lang="en-US" sz="1600" u="sng" dirty="0">
                <a:solidFill>
                  <a:srgbClr val="312B2B"/>
                </a:solidFill>
                <a:latin typeface="Times New Roman" panose="02020603050405020304" pitchFamily="18" charset="0"/>
                <a:cs typeface="Times New Roman" panose="02020603050405020304" pitchFamily="18" charset="0"/>
              </a:rPr>
              <a:t>Josiah Bell House: 1825</a:t>
            </a:r>
          </a:p>
          <a:p>
            <a:r>
              <a:rPr lang="en-US" sz="1600" dirty="0" smtClean="0">
                <a:solidFill>
                  <a:srgbClr val="312B2B"/>
                </a:solidFill>
                <a:latin typeface="Times New Roman" panose="02020603050405020304" pitchFamily="18" charset="0"/>
                <a:cs typeface="Times New Roman" panose="02020603050405020304" pitchFamily="18" charset="0"/>
              </a:rPr>
              <a:t>Q: Is it </a:t>
            </a:r>
            <a:r>
              <a:rPr lang="en-US" sz="1600" i="1" dirty="0" smtClean="0">
                <a:solidFill>
                  <a:srgbClr val="312B2B"/>
                </a:solidFill>
                <a:latin typeface="Times New Roman" panose="02020603050405020304" pitchFamily="18" charset="0"/>
                <a:cs typeface="Times New Roman" panose="02020603050405020304" pitchFamily="18" charset="0"/>
              </a:rPr>
              <a:t>(attic) </a:t>
            </a:r>
            <a:r>
              <a:rPr lang="en-US" sz="1600" dirty="0" smtClean="0">
                <a:solidFill>
                  <a:srgbClr val="312B2B"/>
                </a:solidFill>
                <a:latin typeface="Times New Roman" panose="02020603050405020304" pitchFamily="18" charset="0"/>
                <a:cs typeface="Times New Roman" panose="02020603050405020304" pitchFamily="18" charset="0"/>
              </a:rPr>
              <a:t>for play or work?</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Freedom</a:t>
            </a:r>
          </a:p>
        </p:txBody>
      </p:sp>
      <p:pic>
        <p:nvPicPr>
          <p:cNvPr id="18" name="Get Little David to Charleston_Water_Water_By boat.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cstate="print">
            <a:extLst>
              <a:ext uri="{28A0092B-C50C-407E-A947-70E740481C1C}">
                <a14:useLocalDpi xmlns:a14="http://schemas.microsoft.com/office/drawing/2010/main" val="0"/>
              </a:ext>
            </a:extLst>
          </a:blip>
          <a:stretch>
            <a:fillRect/>
          </a:stretch>
        </p:blipFill>
        <p:spPr>
          <a:xfrm>
            <a:off x="5334000" y="2633574"/>
            <a:ext cx="609600" cy="609600"/>
          </a:xfrm>
          <a:prstGeom prst="rect">
            <a:avLst/>
          </a:prstGeom>
        </p:spPr>
      </p:pic>
      <p:sp>
        <p:nvSpPr>
          <p:cNvPr id="19" name="TextBox 18"/>
          <p:cNvSpPr txBox="1"/>
          <p:nvPr/>
        </p:nvSpPr>
        <p:spPr>
          <a:xfrm flipH="1">
            <a:off x="6096000" y="2209800"/>
            <a:ext cx="3048000" cy="1077218"/>
          </a:xfrm>
          <a:prstGeom prst="rect">
            <a:avLst/>
          </a:prstGeom>
          <a:noFill/>
        </p:spPr>
        <p:txBody>
          <a:bodyPr wrap="square" rtlCol="0">
            <a:spAutoFit/>
          </a:bodyPr>
          <a:lstStyle/>
          <a:p>
            <a:r>
              <a:rPr lang="en-US" sz="1600" u="sng" dirty="0" smtClean="0">
                <a:solidFill>
                  <a:schemeClr val="tx1">
                    <a:lumMod val="85000"/>
                    <a:lumOff val="15000"/>
                  </a:schemeClr>
                </a:solidFill>
                <a:latin typeface="Times New Roman" panose="02020603050405020304" pitchFamily="18" charset="0"/>
                <a:cs typeface="Times New Roman" panose="02020603050405020304" pitchFamily="18" charset="0"/>
              </a:rPr>
              <a:t>Stony Landing House: 1839</a:t>
            </a: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Q: How did you get the Little David to Charleston?</a:t>
            </a: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EVP: </a:t>
            </a:r>
            <a:r>
              <a:rPr lang="en-US" sz="1600" b="1" i="1" dirty="0" smtClean="0">
                <a:solidFill>
                  <a:schemeClr val="tx1">
                    <a:lumMod val="85000"/>
                    <a:lumOff val="15000"/>
                  </a:schemeClr>
                </a:solidFill>
                <a:latin typeface="Times New Roman" panose="02020603050405020304" pitchFamily="18" charset="0"/>
                <a:cs typeface="Times New Roman" panose="02020603050405020304" pitchFamily="18" charset="0"/>
              </a:rPr>
              <a:t>Float, water, by boat</a:t>
            </a:r>
            <a:endParaRPr lang="en-US" sz="1600" b="1"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0" name="Who's the overseer_Phillip_Phillip.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cstate="print">
            <a:extLst>
              <a:ext uri="{28A0092B-C50C-407E-A947-70E740481C1C}">
                <a14:useLocalDpi xmlns:a14="http://schemas.microsoft.com/office/drawing/2010/main" val="0"/>
              </a:ext>
            </a:extLst>
          </a:blip>
          <a:stretch>
            <a:fillRect/>
          </a:stretch>
        </p:blipFill>
        <p:spPr>
          <a:xfrm>
            <a:off x="5334000" y="4283243"/>
            <a:ext cx="609600" cy="609600"/>
          </a:xfrm>
          <a:prstGeom prst="rect">
            <a:avLst/>
          </a:prstGeom>
        </p:spPr>
      </p:pic>
      <p:sp>
        <p:nvSpPr>
          <p:cNvPr id="21" name="TextBox 10"/>
          <p:cNvSpPr txBox="1"/>
          <p:nvPr/>
        </p:nvSpPr>
        <p:spPr>
          <a:xfrm rot="10800000" flipH="1" flipV="1">
            <a:off x="6248400" y="4098432"/>
            <a:ext cx="2667000" cy="83099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smtClean="0">
                <a:solidFill>
                  <a:schemeClr val="tx1">
                    <a:lumMod val="85000"/>
                    <a:lumOff val="15000"/>
                  </a:schemeClr>
                </a:solidFill>
                <a:latin typeface="Times New Roman" panose="02020603050405020304" pitchFamily="18" charset="0"/>
                <a:cs typeface="Times New Roman" panose="02020603050405020304" pitchFamily="18" charset="0"/>
              </a:rPr>
              <a:t>Wampee </a:t>
            </a:r>
            <a:r>
              <a:rPr lang="en-US" sz="1600" u="sng" dirty="0">
                <a:solidFill>
                  <a:schemeClr val="tx1">
                    <a:lumMod val="85000"/>
                    <a:lumOff val="15000"/>
                  </a:schemeClr>
                </a:solidFill>
                <a:latin typeface="Times New Roman" panose="02020603050405020304" pitchFamily="18" charset="0"/>
                <a:cs typeface="Times New Roman" panose="02020603050405020304" pitchFamily="18" charset="0"/>
              </a:rPr>
              <a:t>House: </a:t>
            </a:r>
            <a:r>
              <a:rPr lang="en-US" sz="1600" u="sng" dirty="0" smtClean="0">
                <a:solidFill>
                  <a:schemeClr val="tx1">
                    <a:lumMod val="85000"/>
                    <a:lumOff val="15000"/>
                  </a:schemeClr>
                </a:solidFill>
                <a:latin typeface="Times New Roman" panose="02020603050405020304" pitchFamily="18" charset="0"/>
                <a:cs typeface="Times New Roman" panose="02020603050405020304" pitchFamily="18" charset="0"/>
              </a:rPr>
              <a:t>1822</a:t>
            </a:r>
            <a:endParaRPr lang="en-US" sz="1600" u="sng"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Q: Who’s the overseer?</a:t>
            </a:r>
          </a:p>
          <a:p>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EVP : </a:t>
            </a:r>
            <a:r>
              <a:rPr lang="en-US" sz="1600" b="1" i="1" dirty="0" smtClean="0">
                <a:solidFill>
                  <a:schemeClr val="tx1">
                    <a:lumMod val="85000"/>
                    <a:lumOff val="15000"/>
                  </a:schemeClr>
                </a:solidFill>
                <a:latin typeface="Times New Roman" panose="02020603050405020304" pitchFamily="18" charset="0"/>
                <a:cs typeface="Times New Roman" panose="02020603050405020304" pitchFamily="18" charset="0"/>
              </a:rPr>
              <a:t>Phillip.  Phillip.  </a:t>
            </a:r>
          </a:p>
        </p:txBody>
      </p:sp>
    </p:spTree>
    <p:extLst>
      <p:ext uri="{BB962C8B-B14F-4D97-AF65-F5344CB8AC3E}">
        <p14:creationId xmlns:p14="http://schemas.microsoft.com/office/powerpoint/2010/main" val="7746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0"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40" fill="hold"/>
                                        <p:tgtEl>
                                          <p:spTgt spid="11"/>
                                        </p:tgtEl>
                                      </p:cBhvr>
                                    </p:cmd>
                                  </p:childTnLst>
                                </p:cTn>
                              </p:par>
                            </p:childTnLst>
                          </p:cTn>
                        </p:par>
                      </p:childTnLst>
                    </p:cTn>
                  </p:par>
                </p:childTnLst>
              </p:cTn>
              <p:nextCondLst>
                <p:cond evt="onClick" delay="0">
                  <p:tgtEl>
                    <p:spTgt spid="11"/>
                  </p:tgtEl>
                </p:cond>
              </p:nextCondLst>
            </p:seq>
            <p:audio>
              <p:cMediaNode vol="98113">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89" fill="hold"/>
                                        <p:tgtEl>
                                          <p:spTgt spid="14"/>
                                        </p:tgtEl>
                                      </p:cBhvr>
                                    </p:cmd>
                                  </p:childTnLst>
                                </p:cTn>
                              </p:par>
                            </p:childTnLst>
                          </p:cTn>
                        </p:par>
                      </p:childTnLst>
                    </p:cTn>
                  </p:par>
                </p:childTnLst>
              </p:cTn>
              <p:nextCondLst>
                <p:cond evt="onClick" delay="0">
                  <p:tgtEl>
                    <p:spTgt spid="14"/>
                  </p:tgtEl>
                </p:cond>
              </p:nextCondLst>
            </p:seq>
            <p:audio>
              <p:cMediaNode vol="10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95" fill="hold"/>
                                        <p:tgtEl>
                                          <p:spTgt spid="18"/>
                                        </p:tgtEl>
                                      </p:cBhvr>
                                    </p:cmd>
                                  </p:childTnLst>
                                </p:cTn>
                              </p:par>
                            </p:childTnLst>
                          </p:cTn>
                        </p:par>
                      </p:childTnLst>
                    </p:cTn>
                  </p:par>
                </p:childTnLst>
              </p:cTn>
              <p:nextCondLst>
                <p:cond evt="onClick" delay="0">
                  <p:tgtEl>
                    <p:spTgt spid="18"/>
                  </p:tgtEl>
                </p:cond>
              </p:nextCondLst>
            </p:seq>
            <p:audio>
              <p:cMediaNode vol="80000">
                <p:cTn id="25" fill="hold" display="0">
                  <p:stCondLst>
                    <p:cond delay="indefinite"/>
                  </p:stCondLst>
                  <p:endCondLst>
                    <p:cond evt="onStopAudio" delay="0">
                      <p:tgtEl>
                        <p:sldTgt/>
                      </p:tgtEl>
                    </p:cond>
                  </p:endCondLst>
                </p:cTn>
                <p:tgtEl>
                  <p:spTgt spid="18"/>
                </p:tgtEl>
              </p:cMediaNode>
            </p:audio>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937" fill="hold"/>
                                        <p:tgtEl>
                                          <p:spTgt spid="20"/>
                                        </p:tgtEl>
                                      </p:cBhvr>
                                    </p:cmd>
                                  </p:childTnLst>
                                </p:cTn>
                              </p:par>
                            </p:childTnLst>
                          </p:cTn>
                        </p:par>
                      </p:childTnLst>
                    </p:cTn>
                  </p:par>
                </p:childTnLst>
              </p:cTn>
              <p:nextCondLst>
                <p:cond evt="onClick" delay="0">
                  <p:tgtEl>
                    <p:spTgt spid="20"/>
                  </p:tgtEl>
                </p:cond>
              </p:nextCondLst>
            </p:seq>
            <p:audio>
              <p:cMediaNode vol="100000">
                <p:cTn id="31"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76200"/>
            <a:ext cx="8534400" cy="533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Timeline of Occupancy</a:t>
            </a:r>
          </a:p>
          <a:p>
            <a:endParaRPr lang="en-US" sz="2800" b="1" dirty="0" smtClean="0">
              <a:solidFill>
                <a:schemeClr val="tx1">
                  <a:lumMod val="85000"/>
                  <a:lumOff val="15000"/>
                </a:schemeClr>
              </a:solidFill>
              <a:latin typeface="David" pitchFamily="34" charset="-79"/>
              <a:cs typeface="David" pitchFamily="34" charset="-79"/>
            </a:endParaRPr>
          </a:p>
        </p:txBody>
      </p:sp>
      <p:cxnSp>
        <p:nvCxnSpPr>
          <p:cNvPr id="6" name="Straight Connector 5"/>
          <p:cNvCxnSpPr/>
          <p:nvPr/>
        </p:nvCxnSpPr>
        <p:spPr>
          <a:xfrm>
            <a:off x="381000" y="6096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609600"/>
            <a:ext cx="8610600" cy="1200329"/>
          </a:xfrm>
          <a:prstGeom prst="rect">
            <a:avLst/>
          </a:prstGeom>
          <a:noFill/>
        </p:spPr>
        <p:txBody>
          <a:bodyPr wrap="square" rtlCol="0">
            <a:spAutoFit/>
          </a:bodyPr>
          <a:lstStyle/>
          <a:p>
            <a:pPr algn="just">
              <a:lnSpc>
                <a:spcPct val="150000"/>
              </a:lnSpc>
            </a:pPr>
            <a:r>
              <a:rPr lang="en-US" sz="1600" dirty="0" smtClean="0">
                <a:solidFill>
                  <a:schemeClr val="tx1">
                    <a:lumMod val="85000"/>
                    <a:lumOff val="15000"/>
                  </a:schemeClr>
                </a:solidFill>
                <a:latin typeface="Times New Roman" panose="02020603050405020304" pitchFamily="18" charset="0"/>
                <a:cs typeface="Times New Roman" panose="02020603050405020304" pitchFamily="18" charset="0"/>
              </a:rPr>
              <a:t>As a first step, extensive historic research is done to identify the layers of occupation, oftentimes taking the site back to its earliest recorded habitation.  Once the historic layers and their associated occupants are identified, a timeline of  occupancy is established.</a:t>
            </a:r>
          </a:p>
        </p:txBody>
      </p:sp>
      <p:pic>
        <p:nvPicPr>
          <p:cNvPr id="9" name="What year is it_November 18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914400" y="2798833"/>
            <a:ext cx="609600" cy="609600"/>
          </a:xfrm>
          <a:prstGeom prst="rect">
            <a:avLst/>
          </a:prstGeom>
        </p:spPr>
      </p:pic>
      <p:sp>
        <p:nvSpPr>
          <p:cNvPr id="10" name="TextBox 13"/>
          <p:cNvSpPr txBox="1"/>
          <p:nvPr/>
        </p:nvSpPr>
        <p:spPr>
          <a:xfrm>
            <a:off x="2438400" y="2888397"/>
            <a:ext cx="441959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a:solidFill>
                  <a:srgbClr val="312B2B"/>
                </a:solidFill>
                <a:latin typeface="Times New Roman" panose="02020603050405020304" pitchFamily="18" charset="0"/>
                <a:cs typeface="Times New Roman" panose="02020603050405020304" pitchFamily="18" charset="0"/>
              </a:rPr>
              <a:t>Hanover House: 1715</a:t>
            </a:r>
            <a:endParaRPr lang="en-US" sz="1600" dirty="0" smtClean="0">
              <a:solidFill>
                <a:srgbClr val="312B2B"/>
              </a:solidFill>
              <a:latin typeface="Times New Roman" panose="02020603050405020304" pitchFamily="18" charset="0"/>
              <a:cs typeface="Times New Roman" panose="02020603050405020304" pitchFamily="18" charset="0"/>
            </a:endParaRPr>
          </a:p>
          <a:p>
            <a:r>
              <a:rPr lang="en-US" sz="1600" dirty="0" smtClean="0">
                <a:solidFill>
                  <a:srgbClr val="312B2B"/>
                </a:solidFill>
                <a:latin typeface="Times New Roman" panose="02020603050405020304" pitchFamily="18" charset="0"/>
                <a:cs typeface="Times New Roman" panose="02020603050405020304" pitchFamily="18" charset="0"/>
              </a:rPr>
              <a:t>Q:What year is it?  EVP: </a:t>
            </a:r>
            <a:r>
              <a:rPr lang="en-US" sz="1600" b="1" i="1" dirty="0" smtClean="0">
                <a:solidFill>
                  <a:srgbClr val="312B2B"/>
                </a:solidFill>
                <a:latin typeface="Times New Roman" panose="02020603050405020304" pitchFamily="18" charset="0"/>
                <a:cs typeface="Times New Roman" panose="02020603050405020304" pitchFamily="18" charset="0"/>
              </a:rPr>
              <a:t>November, 1811</a:t>
            </a:r>
          </a:p>
        </p:txBody>
      </p:sp>
      <p:pic>
        <p:nvPicPr>
          <p:cNvPr id="11" name="Who built this house Pau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extLst>
              <a:ext uri="{28A0092B-C50C-407E-A947-70E740481C1C}">
                <a14:useLocalDpi xmlns:a14="http://schemas.microsoft.com/office/drawing/2010/main" val="0"/>
              </a:ext>
            </a:extLst>
          </a:blip>
          <a:stretch>
            <a:fillRect/>
          </a:stretch>
        </p:blipFill>
        <p:spPr>
          <a:xfrm>
            <a:off x="914400" y="1809929"/>
            <a:ext cx="609600" cy="609600"/>
          </a:xfrm>
          <a:prstGeom prst="rect">
            <a:avLst/>
          </a:prstGeom>
        </p:spPr>
      </p:pic>
      <p:sp>
        <p:nvSpPr>
          <p:cNvPr id="12" name="TextBox 13"/>
          <p:cNvSpPr txBox="1"/>
          <p:nvPr/>
        </p:nvSpPr>
        <p:spPr>
          <a:xfrm>
            <a:off x="2438400" y="1809930"/>
            <a:ext cx="678180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a:solidFill>
                  <a:srgbClr val="312B2B"/>
                </a:solidFill>
                <a:latin typeface="Times New Roman" panose="02020603050405020304" pitchFamily="18" charset="0"/>
                <a:cs typeface="Times New Roman" panose="02020603050405020304" pitchFamily="18" charset="0"/>
              </a:rPr>
              <a:t>Hanover House: </a:t>
            </a:r>
            <a:r>
              <a:rPr lang="en-US" sz="1600" u="sng" dirty="0" smtClean="0">
                <a:solidFill>
                  <a:srgbClr val="312B2B"/>
                </a:solidFill>
                <a:latin typeface="Times New Roman" panose="02020603050405020304" pitchFamily="18" charset="0"/>
                <a:cs typeface="Times New Roman" panose="02020603050405020304" pitchFamily="18" charset="0"/>
              </a:rPr>
              <a:t>1715  - Paul </a:t>
            </a:r>
            <a:r>
              <a:rPr lang="en-US" sz="1600" u="sng" dirty="0">
                <a:solidFill>
                  <a:srgbClr val="312B2B"/>
                </a:solidFill>
                <a:latin typeface="Times New Roman" panose="02020603050405020304" pitchFamily="18" charset="0"/>
                <a:cs typeface="Times New Roman" panose="02020603050405020304" pitchFamily="18" charset="0"/>
              </a:rPr>
              <a:t>de St. Julien: Builder/Owner</a:t>
            </a:r>
          </a:p>
          <a:p>
            <a:r>
              <a:rPr lang="en-US" sz="1600" dirty="0" smtClean="0">
                <a:solidFill>
                  <a:srgbClr val="312B2B"/>
                </a:solidFill>
                <a:latin typeface="Times New Roman" panose="02020603050405020304" pitchFamily="18" charset="0"/>
                <a:cs typeface="Times New Roman" panose="02020603050405020304" pitchFamily="18" charset="0"/>
              </a:rPr>
              <a:t>Q:Who built this house?</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Paul</a:t>
            </a:r>
          </a:p>
        </p:txBody>
      </p:sp>
      <p:pic>
        <p:nvPicPr>
          <p:cNvPr id="15" name="RU in Stewart family_Yes_What's UR 1st name_Caleb.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extLst>
              <a:ext uri="{28A0092B-C50C-407E-A947-70E740481C1C}">
                <a14:useLocalDpi xmlns:a14="http://schemas.microsoft.com/office/drawing/2010/main" val="0"/>
              </a:ext>
            </a:extLst>
          </a:blip>
          <a:stretch>
            <a:fillRect/>
          </a:stretch>
        </p:blipFill>
        <p:spPr>
          <a:xfrm>
            <a:off x="885825" y="4876800"/>
            <a:ext cx="609600" cy="609600"/>
          </a:xfrm>
          <a:prstGeom prst="rect">
            <a:avLst/>
          </a:prstGeom>
        </p:spPr>
      </p:pic>
      <p:sp>
        <p:nvSpPr>
          <p:cNvPr id="16" name="Rectangle 15"/>
          <p:cNvSpPr/>
          <p:nvPr/>
        </p:nvSpPr>
        <p:spPr>
          <a:xfrm>
            <a:off x="2438400" y="4724400"/>
            <a:ext cx="5943600" cy="830997"/>
          </a:xfrm>
          <a:prstGeom prst="rect">
            <a:avLst/>
          </a:prstGeom>
        </p:spPr>
        <p:txBody>
          <a:bodyPr wrap="square">
            <a:spAutoFit/>
          </a:bodyPr>
          <a:lstStyle/>
          <a:p>
            <a:r>
              <a:rPr lang="en-US" sz="1600" u="sng" dirty="0">
                <a:solidFill>
                  <a:srgbClr val="312B2B"/>
                </a:solidFill>
                <a:latin typeface="Times New Roman" panose="02020603050405020304" pitchFamily="18" charset="0"/>
                <a:cs typeface="Times New Roman" panose="02020603050405020304" pitchFamily="18" charset="0"/>
              </a:rPr>
              <a:t>Wampee House: </a:t>
            </a:r>
            <a:r>
              <a:rPr lang="en-US" sz="1600" u="sng" dirty="0" smtClean="0">
                <a:solidFill>
                  <a:srgbClr val="312B2B"/>
                </a:solidFill>
                <a:latin typeface="Times New Roman" panose="02020603050405020304" pitchFamily="18" charset="0"/>
                <a:cs typeface="Times New Roman" panose="02020603050405020304" pitchFamily="18" charset="0"/>
              </a:rPr>
              <a:t>1822</a:t>
            </a:r>
          </a:p>
          <a:p>
            <a:r>
              <a:rPr lang="en-US" sz="1600" dirty="0">
                <a:solidFill>
                  <a:srgbClr val="312B2B"/>
                </a:solidFill>
                <a:latin typeface="Times New Roman" panose="02020603050405020304" pitchFamily="18" charset="0"/>
                <a:cs typeface="Times New Roman" panose="02020603050405020304" pitchFamily="18" charset="0"/>
              </a:rPr>
              <a:t>Q: Are you in the Stewart family</a:t>
            </a:r>
            <a:r>
              <a:rPr lang="en-US" sz="1600" dirty="0" smtClean="0">
                <a:solidFill>
                  <a:srgbClr val="312B2B"/>
                </a:solidFill>
                <a:latin typeface="Times New Roman" panose="02020603050405020304" pitchFamily="18" charset="0"/>
                <a:cs typeface="Times New Roman" panose="02020603050405020304" pitchFamily="18" charset="0"/>
              </a:rPr>
              <a:t>? EVP</a:t>
            </a:r>
            <a:r>
              <a:rPr lang="en-US" sz="1600" dirty="0">
                <a:solidFill>
                  <a:srgbClr val="312B2B"/>
                </a:solidFill>
                <a:latin typeface="Times New Roman" panose="02020603050405020304" pitchFamily="18" charset="0"/>
                <a:cs typeface="Times New Roman" panose="02020603050405020304" pitchFamily="18" charset="0"/>
              </a:rPr>
              <a:t>: </a:t>
            </a:r>
            <a:r>
              <a:rPr lang="en-US" sz="1600" b="1" i="1" dirty="0">
                <a:solidFill>
                  <a:srgbClr val="312B2B"/>
                </a:solidFill>
                <a:latin typeface="Times New Roman" panose="02020603050405020304" pitchFamily="18" charset="0"/>
                <a:cs typeface="Times New Roman" panose="02020603050405020304" pitchFamily="18" charset="0"/>
              </a:rPr>
              <a:t>Yes.</a:t>
            </a:r>
          </a:p>
          <a:p>
            <a:r>
              <a:rPr lang="en-US" sz="1600" dirty="0">
                <a:solidFill>
                  <a:srgbClr val="312B2B"/>
                </a:solidFill>
                <a:latin typeface="Times New Roman" panose="02020603050405020304" pitchFamily="18" charset="0"/>
                <a:cs typeface="Times New Roman" panose="02020603050405020304" pitchFamily="18" charset="0"/>
              </a:rPr>
              <a:t>Q: Is that your last name, what’s your 1</a:t>
            </a:r>
            <a:r>
              <a:rPr lang="en-US" sz="1600" baseline="30000" dirty="0">
                <a:solidFill>
                  <a:srgbClr val="312B2B"/>
                </a:solidFill>
                <a:latin typeface="Times New Roman" panose="02020603050405020304" pitchFamily="18" charset="0"/>
                <a:cs typeface="Times New Roman" panose="02020603050405020304" pitchFamily="18" charset="0"/>
              </a:rPr>
              <a:t>st</a:t>
            </a:r>
            <a:r>
              <a:rPr lang="en-US" sz="1600" dirty="0">
                <a:solidFill>
                  <a:srgbClr val="312B2B"/>
                </a:solidFill>
                <a:latin typeface="Times New Roman" panose="02020603050405020304" pitchFamily="18" charset="0"/>
                <a:cs typeface="Times New Roman" panose="02020603050405020304" pitchFamily="18" charset="0"/>
              </a:rPr>
              <a:t> name</a:t>
            </a:r>
            <a:r>
              <a:rPr lang="en-US" sz="1600" dirty="0" smtClean="0">
                <a:solidFill>
                  <a:srgbClr val="312B2B"/>
                </a:solidFill>
                <a:latin typeface="Times New Roman" panose="02020603050405020304" pitchFamily="18" charset="0"/>
                <a:cs typeface="Times New Roman" panose="02020603050405020304" pitchFamily="18" charset="0"/>
              </a:rPr>
              <a:t>? EVP</a:t>
            </a:r>
            <a:r>
              <a:rPr lang="en-US" sz="1600" dirty="0">
                <a:solidFill>
                  <a:srgbClr val="312B2B"/>
                </a:solidFill>
                <a:latin typeface="Times New Roman" panose="02020603050405020304" pitchFamily="18" charset="0"/>
                <a:cs typeface="Times New Roman" panose="02020603050405020304" pitchFamily="18" charset="0"/>
              </a:rPr>
              <a:t>: </a:t>
            </a:r>
            <a:r>
              <a:rPr lang="en-US" sz="1600" b="1" i="1" dirty="0" smtClean="0">
                <a:solidFill>
                  <a:srgbClr val="312B2B"/>
                </a:solidFill>
                <a:latin typeface="Times New Roman" panose="02020603050405020304" pitchFamily="18" charset="0"/>
                <a:cs typeface="Times New Roman" panose="02020603050405020304" pitchFamily="18" charset="0"/>
              </a:rPr>
              <a:t>Caleb</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17" name="Say it so we can hear you_Caleb.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extLst>
              <a:ext uri="{28A0092B-C50C-407E-A947-70E740481C1C}">
                <a14:useLocalDpi xmlns:a14="http://schemas.microsoft.com/office/drawing/2010/main" val="0"/>
              </a:ext>
            </a:extLst>
          </a:blip>
          <a:stretch>
            <a:fillRect/>
          </a:stretch>
        </p:blipFill>
        <p:spPr>
          <a:xfrm>
            <a:off x="914400" y="5867400"/>
            <a:ext cx="609600" cy="609600"/>
          </a:xfrm>
          <a:prstGeom prst="rect">
            <a:avLst/>
          </a:prstGeom>
        </p:spPr>
      </p:pic>
      <p:sp>
        <p:nvSpPr>
          <p:cNvPr id="18" name="Rectangle 17"/>
          <p:cNvSpPr/>
          <p:nvPr/>
        </p:nvSpPr>
        <p:spPr>
          <a:xfrm>
            <a:off x="2438400" y="5867400"/>
            <a:ext cx="2667000" cy="584775"/>
          </a:xfrm>
          <a:prstGeom prst="rect">
            <a:avLst/>
          </a:prstGeom>
        </p:spPr>
        <p:txBody>
          <a:bodyPr wrap="square">
            <a:spAutoFit/>
          </a:bodyPr>
          <a:lstStyle/>
          <a:p>
            <a:r>
              <a:rPr lang="en-US" sz="1600" dirty="0" smtClean="0">
                <a:solidFill>
                  <a:srgbClr val="312B2B"/>
                </a:solidFill>
                <a:latin typeface="Times New Roman" panose="02020603050405020304" pitchFamily="18" charset="0"/>
                <a:cs typeface="Times New Roman" panose="02020603050405020304" pitchFamily="18" charset="0"/>
              </a:rPr>
              <a:t>Say it so we can hear you</a:t>
            </a:r>
          </a:p>
          <a:p>
            <a:r>
              <a:rPr lang="en-US" sz="1600" dirty="0" smtClean="0">
                <a:solidFill>
                  <a:srgbClr val="312B2B"/>
                </a:solidFill>
                <a:latin typeface="Times New Roman" panose="02020603050405020304" pitchFamily="18" charset="0"/>
                <a:cs typeface="Times New Roman" panose="02020603050405020304" pitchFamily="18" charset="0"/>
              </a:rPr>
              <a:t>EVP</a:t>
            </a:r>
            <a:r>
              <a:rPr lang="en-US" sz="1600" dirty="0">
                <a:solidFill>
                  <a:srgbClr val="312B2B"/>
                </a:solidFill>
                <a:latin typeface="Times New Roman" panose="02020603050405020304" pitchFamily="18" charset="0"/>
                <a:cs typeface="Times New Roman" panose="02020603050405020304" pitchFamily="18" charset="0"/>
              </a:rPr>
              <a:t>: </a:t>
            </a:r>
            <a:r>
              <a:rPr lang="en-US" sz="1600" b="1" i="1" dirty="0" smtClean="0">
                <a:solidFill>
                  <a:srgbClr val="312B2B"/>
                </a:solidFill>
                <a:latin typeface="Times New Roman" panose="02020603050405020304" pitchFamily="18" charset="0"/>
                <a:cs typeface="Times New Roman" panose="02020603050405020304" pitchFamily="18" charset="0"/>
              </a:rPr>
              <a:t>Caleb</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20" name="Use this room for_For people-_eat-sleep-couch-tobacco-hospita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cstate="print">
            <a:extLst>
              <a:ext uri="{28A0092B-C50C-407E-A947-70E740481C1C}">
                <a14:useLocalDpi xmlns:a14="http://schemas.microsoft.com/office/drawing/2010/main" val="0"/>
              </a:ext>
            </a:extLst>
          </a:blip>
          <a:stretch>
            <a:fillRect/>
          </a:stretch>
        </p:blipFill>
        <p:spPr>
          <a:xfrm>
            <a:off x="914400" y="3686175"/>
            <a:ext cx="609600" cy="609600"/>
          </a:xfrm>
          <a:prstGeom prst="rect">
            <a:avLst/>
          </a:prstGeom>
        </p:spPr>
      </p:pic>
      <p:sp>
        <p:nvSpPr>
          <p:cNvPr id="21" name="TextBox 13"/>
          <p:cNvSpPr txBox="1"/>
          <p:nvPr/>
        </p:nvSpPr>
        <p:spPr>
          <a:xfrm>
            <a:off x="2438400" y="3686175"/>
            <a:ext cx="655319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312B2B"/>
                </a:solidFill>
                <a:latin typeface="Times New Roman" panose="02020603050405020304" pitchFamily="18" charset="0"/>
                <a:cs typeface="Times New Roman" panose="02020603050405020304" pitchFamily="18" charset="0"/>
              </a:rPr>
              <a:t>Q: Talk to us Paul, what did you use this room for, we just want to know.  (Master’s office)</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For people. Eat. Sleep. Couch. Tobacco. Hospital.</a:t>
            </a:r>
          </a:p>
        </p:txBody>
      </p:sp>
    </p:spTree>
    <p:extLst>
      <p:ext uri="{BB962C8B-B14F-4D97-AF65-F5344CB8AC3E}">
        <p14:creationId xmlns:p14="http://schemas.microsoft.com/office/powerpoint/2010/main" val="28494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3"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6" fill="hold"/>
                                        <p:tgtEl>
                                          <p:spTgt spid="11"/>
                                        </p:tgtEl>
                                      </p:cBhvr>
                                    </p:cmd>
                                  </p:childTnLst>
                                </p:cTn>
                              </p:par>
                            </p:childTnLst>
                          </p:cTn>
                        </p:par>
                      </p:childTnLst>
                    </p:cTn>
                  </p:par>
                </p:childTnLst>
              </p:cTn>
              <p:nextCondLst>
                <p:cond evt="onClick" delay="0">
                  <p:tgtEl>
                    <p:spTgt spid="11"/>
                  </p:tgtEl>
                </p:cond>
              </p:nextCondLst>
            </p:seq>
            <p:audio>
              <p:cMediaNode vol="10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97" fill="hold"/>
                                        <p:tgtEl>
                                          <p:spTgt spid="15"/>
                                        </p:tgtEl>
                                      </p:cBhvr>
                                    </p:cmd>
                                  </p:childTnLst>
                                </p:cTn>
                              </p:par>
                            </p:childTnLst>
                          </p:cTn>
                        </p:par>
                      </p:childTnLst>
                    </p:cTn>
                  </p:par>
                </p:childTnLst>
              </p:cTn>
              <p:nextCondLst>
                <p:cond evt="onClick" delay="0">
                  <p:tgtEl>
                    <p:spTgt spid="15"/>
                  </p:tgtEl>
                </p:cond>
              </p:nextCondLst>
            </p:seq>
            <p:audio>
              <p:cMediaNode vol="10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87" fill="hold"/>
                                        <p:tgtEl>
                                          <p:spTgt spid="17"/>
                                        </p:tgtEl>
                                      </p:cBhvr>
                                    </p:cmd>
                                  </p:childTnLst>
                                </p:cTn>
                              </p:par>
                            </p:childTnLst>
                          </p:cTn>
                        </p:par>
                      </p:childTnLst>
                    </p:cTn>
                  </p:par>
                </p:childTnLst>
              </p:cTn>
              <p:nextCondLst>
                <p:cond evt="onClick" delay="0">
                  <p:tgtEl>
                    <p:spTgt spid="17"/>
                  </p:tgtEl>
                </p:cond>
              </p:nextCondLst>
            </p:seq>
            <p:audio>
              <p:cMediaNode vol="100000">
                <p:cTn id="25" fill="hold" display="0">
                  <p:stCondLst>
                    <p:cond delay="indefinite"/>
                  </p:stCondLst>
                  <p:endCondLst>
                    <p:cond evt="onStopAudio" delay="0">
                      <p:tgtEl>
                        <p:sldTgt/>
                      </p:tgtEl>
                    </p:cond>
                  </p:endCondLst>
                </p:cTn>
                <p:tgtEl>
                  <p:spTgt spid="17"/>
                </p:tgtEl>
              </p:cMediaNode>
            </p:audio>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606" fill="hold"/>
                                        <p:tgtEl>
                                          <p:spTgt spid="20"/>
                                        </p:tgtEl>
                                      </p:cBhvr>
                                    </p:cmd>
                                  </p:childTnLst>
                                </p:cTn>
                              </p:par>
                            </p:childTnLst>
                          </p:cTn>
                        </p:par>
                      </p:childTnLst>
                    </p:cTn>
                  </p:par>
                </p:childTnLst>
              </p:cTn>
              <p:nextCondLst>
                <p:cond evt="onClick" delay="0">
                  <p:tgtEl>
                    <p:spTgt spid="20"/>
                  </p:tgtEl>
                </p:cond>
              </p:nextCondLst>
            </p:seq>
            <p:audio>
              <p:cMediaNode vol="100000">
                <p:cTn id="31"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1" y="76200"/>
            <a:ext cx="8458198"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Ethnographic Profile: Daily Life</a:t>
            </a:r>
            <a:endParaRPr lang="en-US" sz="2800" b="1" dirty="0">
              <a:solidFill>
                <a:schemeClr val="tx1">
                  <a:lumMod val="85000"/>
                  <a:lumOff val="15000"/>
                </a:schemeClr>
              </a:solidFill>
              <a:latin typeface="Times New Roman" panose="02020603050405020304" pitchFamily="18" charset="0"/>
              <a:cs typeface="Times New Roman" panose="02020603050405020304" pitchFamily="18" charset="0"/>
            </a:endParaRPr>
          </a:p>
          <a:p>
            <a:endParaRPr lang="en-US" sz="2800" b="1" dirty="0" smtClean="0">
              <a:solidFill>
                <a:schemeClr val="tx1">
                  <a:lumMod val="85000"/>
                  <a:lumOff val="15000"/>
                </a:schemeClr>
              </a:solidFill>
              <a:latin typeface="David" pitchFamily="34" charset="-79"/>
              <a:cs typeface="David" pitchFamily="34" charset="-79"/>
            </a:endParaRPr>
          </a:p>
          <a:p>
            <a:endParaRPr lang="en-US" sz="2800" b="1" dirty="0" smtClean="0">
              <a:solidFill>
                <a:schemeClr val="tx1">
                  <a:lumMod val="85000"/>
                  <a:lumOff val="15000"/>
                </a:schemeClr>
              </a:solidFill>
              <a:latin typeface="David" pitchFamily="34" charset="-79"/>
              <a:cs typeface="David" pitchFamily="34" charset="-79"/>
            </a:endParaRPr>
          </a:p>
        </p:txBody>
      </p:sp>
      <p:cxnSp>
        <p:nvCxnSpPr>
          <p:cNvPr id="6" name="Straight Connector 5"/>
          <p:cNvCxnSpPr/>
          <p:nvPr/>
        </p:nvCxnSpPr>
        <p:spPr>
          <a:xfrm>
            <a:off x="381000" y="6096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28800" y="3276600"/>
            <a:ext cx="4800602" cy="830997"/>
          </a:xfrm>
          <a:prstGeom prst="rect">
            <a:avLst/>
          </a:prstGeom>
          <a:noFill/>
        </p:spPr>
        <p:txBody>
          <a:bodyPr wrap="square" rtlCol="0">
            <a:spAutoFit/>
          </a:bodyPr>
          <a:lstStyle/>
          <a:p>
            <a:r>
              <a:rPr lang="en-US" sz="1600" u="sng" dirty="0" smtClean="0">
                <a:solidFill>
                  <a:srgbClr val="312B2B"/>
                </a:solidFill>
                <a:latin typeface="Times New Roman" panose="02020603050405020304" pitchFamily="18" charset="0"/>
                <a:cs typeface="Times New Roman" panose="02020603050405020304" pitchFamily="18" charset="0"/>
              </a:rPr>
              <a:t>John </a:t>
            </a:r>
            <a:r>
              <a:rPr lang="en-US" sz="1600" u="sng" dirty="0">
                <a:solidFill>
                  <a:srgbClr val="312B2B"/>
                </a:solidFill>
                <a:latin typeface="Times New Roman" panose="02020603050405020304" pitchFamily="18" charset="0"/>
                <a:cs typeface="Times New Roman" panose="02020603050405020304" pitchFamily="18" charset="0"/>
              </a:rPr>
              <a:t>Manson House: </a:t>
            </a:r>
            <a:r>
              <a:rPr lang="en-US" sz="1600" u="sng" dirty="0" smtClean="0">
                <a:solidFill>
                  <a:srgbClr val="312B2B"/>
                </a:solidFill>
                <a:latin typeface="Times New Roman" panose="02020603050405020304" pitchFamily="18" charset="0"/>
                <a:cs typeface="Times New Roman" panose="02020603050405020304" pitchFamily="18" charset="0"/>
              </a:rPr>
              <a:t>1825</a:t>
            </a:r>
          </a:p>
          <a:p>
            <a:r>
              <a:rPr lang="en-US" sz="1600" dirty="0" smtClean="0">
                <a:solidFill>
                  <a:srgbClr val="312B2B"/>
                </a:solidFill>
                <a:latin typeface="Times New Roman" panose="02020603050405020304" pitchFamily="18" charset="0"/>
                <a:cs typeface="Times New Roman" panose="02020603050405020304" pitchFamily="18" charset="0"/>
              </a:rPr>
              <a:t>Q: So do you have any animals?</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Puppy yelp!  </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11" name="What kind of games do U play_Pick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923925" y="923240"/>
            <a:ext cx="609600" cy="609600"/>
          </a:xfrm>
          <a:prstGeom prst="rect">
            <a:avLst/>
          </a:prstGeom>
        </p:spPr>
      </p:pic>
      <p:pic>
        <p:nvPicPr>
          <p:cNvPr id="2" name="What card games_Pepp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extLst>
              <a:ext uri="{28A0092B-C50C-407E-A947-70E740481C1C}">
                <a14:useLocalDpi xmlns:a14="http://schemas.microsoft.com/office/drawing/2010/main" val="0"/>
              </a:ext>
            </a:extLst>
          </a:blip>
          <a:stretch>
            <a:fillRect/>
          </a:stretch>
        </p:blipFill>
        <p:spPr>
          <a:xfrm>
            <a:off x="923925" y="5105400"/>
            <a:ext cx="609600" cy="609600"/>
          </a:xfrm>
          <a:prstGeom prst="rect">
            <a:avLst/>
          </a:prstGeom>
        </p:spPr>
      </p:pic>
      <p:sp>
        <p:nvSpPr>
          <p:cNvPr id="12" name="TextBox 11"/>
          <p:cNvSpPr txBox="1"/>
          <p:nvPr/>
        </p:nvSpPr>
        <p:spPr>
          <a:xfrm>
            <a:off x="1905000" y="4876800"/>
            <a:ext cx="6858000" cy="830997"/>
          </a:xfrm>
          <a:prstGeom prst="rect">
            <a:avLst/>
          </a:prstGeom>
          <a:noFill/>
        </p:spPr>
        <p:txBody>
          <a:bodyPr wrap="square" rtlCol="0">
            <a:spAutoFit/>
          </a:bodyPr>
          <a:lstStyle/>
          <a:p>
            <a:r>
              <a:rPr lang="en-US" sz="1600" u="sng" dirty="0" smtClean="0">
                <a:solidFill>
                  <a:srgbClr val="312B2B"/>
                </a:solidFill>
                <a:latin typeface="Times New Roman" panose="02020603050405020304" pitchFamily="18" charset="0"/>
                <a:cs typeface="Times New Roman" panose="02020603050405020304" pitchFamily="18" charset="0"/>
              </a:rPr>
              <a:t>The </a:t>
            </a:r>
            <a:r>
              <a:rPr lang="en-US" sz="1600" u="sng" dirty="0">
                <a:solidFill>
                  <a:srgbClr val="312B2B"/>
                </a:solidFill>
                <a:latin typeface="Times New Roman" panose="02020603050405020304" pitchFamily="18" charset="0"/>
                <a:cs typeface="Times New Roman" panose="02020603050405020304" pitchFamily="18" charset="0"/>
              </a:rPr>
              <a:t>Palace Saloon: </a:t>
            </a:r>
            <a:r>
              <a:rPr lang="en-US" sz="1600" u="sng" dirty="0" smtClean="0">
                <a:solidFill>
                  <a:srgbClr val="312B2B"/>
                </a:solidFill>
                <a:latin typeface="Times New Roman" panose="02020603050405020304" pitchFamily="18" charset="0"/>
                <a:cs typeface="Times New Roman" panose="02020603050405020304" pitchFamily="18" charset="0"/>
              </a:rPr>
              <a:t>1903</a:t>
            </a:r>
            <a:endParaRPr lang="en-US" sz="1600" u="sng" dirty="0">
              <a:solidFill>
                <a:srgbClr val="312B2B"/>
              </a:solidFill>
              <a:latin typeface="Times New Roman" panose="02020603050405020304" pitchFamily="18" charset="0"/>
              <a:cs typeface="Times New Roman" panose="02020603050405020304" pitchFamily="18" charset="0"/>
            </a:endParaRPr>
          </a:p>
          <a:p>
            <a:r>
              <a:rPr lang="en-US" sz="1600" dirty="0" smtClean="0">
                <a:solidFill>
                  <a:srgbClr val="312B2B"/>
                </a:solidFill>
                <a:latin typeface="Times New Roman" panose="02020603050405020304" pitchFamily="18" charset="0"/>
                <a:cs typeface="Times New Roman" panose="02020603050405020304" pitchFamily="18" charset="0"/>
              </a:rPr>
              <a:t>What kind of card games?</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Pepper.  (Card game originating from Bid Euchre; circa 1860)   </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16" name="Do U have any animals_Puppy yelps.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cstate="print">
            <a:extLst>
              <a:ext uri="{28A0092B-C50C-407E-A947-70E740481C1C}">
                <a14:useLocalDpi xmlns:a14="http://schemas.microsoft.com/office/drawing/2010/main" val="0"/>
              </a:ext>
            </a:extLst>
          </a:blip>
          <a:stretch>
            <a:fillRect/>
          </a:stretch>
        </p:blipFill>
        <p:spPr>
          <a:xfrm>
            <a:off x="923925" y="3590330"/>
            <a:ext cx="609600" cy="609600"/>
          </a:xfrm>
          <a:prstGeom prst="rect">
            <a:avLst/>
          </a:prstGeom>
        </p:spPr>
      </p:pic>
      <p:sp>
        <p:nvSpPr>
          <p:cNvPr id="19" name="TextBox 18"/>
          <p:cNvSpPr txBox="1"/>
          <p:nvPr/>
        </p:nvSpPr>
        <p:spPr>
          <a:xfrm>
            <a:off x="1752602" y="685800"/>
            <a:ext cx="7010398" cy="830997"/>
          </a:xfrm>
          <a:prstGeom prst="rect">
            <a:avLst/>
          </a:prstGeom>
          <a:noFill/>
        </p:spPr>
        <p:txBody>
          <a:bodyPr wrap="square" rtlCol="0">
            <a:spAutoFit/>
          </a:bodyPr>
          <a:lstStyle/>
          <a:p>
            <a:r>
              <a:rPr lang="en-US" sz="1600" u="sng" dirty="0" smtClean="0">
                <a:solidFill>
                  <a:srgbClr val="312B2B"/>
                </a:solidFill>
                <a:latin typeface="Times New Roman" panose="02020603050405020304" pitchFamily="18" charset="0"/>
                <a:cs typeface="Times New Roman" panose="02020603050405020304" pitchFamily="18" charset="0"/>
              </a:rPr>
              <a:t>John </a:t>
            </a:r>
            <a:r>
              <a:rPr lang="en-US" sz="1600" u="sng" dirty="0">
                <a:solidFill>
                  <a:srgbClr val="312B2B"/>
                </a:solidFill>
                <a:latin typeface="Times New Roman" panose="02020603050405020304" pitchFamily="18" charset="0"/>
                <a:cs typeface="Times New Roman" panose="02020603050405020304" pitchFamily="18" charset="0"/>
              </a:rPr>
              <a:t>Manson House: </a:t>
            </a:r>
            <a:r>
              <a:rPr lang="en-US" sz="1600" u="sng" dirty="0" smtClean="0">
                <a:solidFill>
                  <a:srgbClr val="312B2B"/>
                </a:solidFill>
                <a:latin typeface="Times New Roman" panose="02020603050405020304" pitchFamily="18" charset="0"/>
                <a:cs typeface="Times New Roman" panose="02020603050405020304" pitchFamily="18" charset="0"/>
              </a:rPr>
              <a:t>1825</a:t>
            </a:r>
          </a:p>
          <a:p>
            <a:r>
              <a:rPr lang="en-US" sz="1600" dirty="0" smtClean="0">
                <a:solidFill>
                  <a:srgbClr val="312B2B"/>
                </a:solidFill>
                <a:latin typeface="Times New Roman" panose="02020603050405020304" pitchFamily="18" charset="0"/>
                <a:cs typeface="Times New Roman" panose="02020603050405020304" pitchFamily="18" charset="0"/>
              </a:rPr>
              <a:t>Q: What kind of games do you play?</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Pickle.  (Colonial era game similar to dodge ball) </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3" name="Games children play_Chess NEW.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cstate="print">
            <a:extLst>
              <a:ext uri="{28A0092B-C50C-407E-A947-70E740481C1C}">
                <a14:useLocalDpi xmlns:a14="http://schemas.microsoft.com/office/drawing/2010/main" val="0"/>
              </a:ext>
            </a:extLst>
          </a:blip>
          <a:stretch>
            <a:fillRect/>
          </a:stretch>
        </p:blipFill>
        <p:spPr>
          <a:xfrm>
            <a:off x="923925" y="2294930"/>
            <a:ext cx="609600" cy="609600"/>
          </a:xfrm>
          <a:prstGeom prst="rect">
            <a:avLst/>
          </a:prstGeom>
        </p:spPr>
      </p:pic>
      <p:sp>
        <p:nvSpPr>
          <p:cNvPr id="13" name="TextBox 12"/>
          <p:cNvSpPr txBox="1"/>
          <p:nvPr/>
        </p:nvSpPr>
        <p:spPr>
          <a:xfrm>
            <a:off x="1752602" y="1981200"/>
            <a:ext cx="5410199" cy="830997"/>
          </a:xfrm>
          <a:prstGeom prst="rect">
            <a:avLst/>
          </a:prstGeom>
          <a:noFill/>
        </p:spPr>
        <p:txBody>
          <a:bodyPr wrap="square" rtlCol="0">
            <a:spAutoFit/>
          </a:bodyPr>
          <a:lstStyle/>
          <a:p>
            <a:r>
              <a:rPr lang="en-US" sz="1600" u="sng" dirty="0" smtClean="0">
                <a:solidFill>
                  <a:srgbClr val="312B2B"/>
                </a:solidFill>
                <a:latin typeface="Times New Roman" panose="02020603050405020304" pitchFamily="18" charset="0"/>
                <a:cs typeface="Times New Roman" panose="02020603050405020304" pitchFamily="18" charset="0"/>
              </a:rPr>
              <a:t>Hanover House: 1715</a:t>
            </a:r>
          </a:p>
          <a:p>
            <a:r>
              <a:rPr lang="en-US" sz="1600" dirty="0" smtClean="0">
                <a:solidFill>
                  <a:srgbClr val="312B2B"/>
                </a:solidFill>
                <a:latin typeface="Times New Roman" panose="02020603050405020304" pitchFamily="18" charset="0"/>
                <a:cs typeface="Times New Roman" panose="02020603050405020304" pitchFamily="18" charset="0"/>
              </a:rPr>
              <a:t>Q: What kind of games do you children play?</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Chess.</a:t>
            </a:r>
            <a:endParaRPr lang="en-US" sz="1600" b="1" i="1" dirty="0">
              <a:solidFill>
                <a:srgbClr val="312B2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28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 fill="hold"/>
                                        <p:tgtEl>
                                          <p:spTgt spid="11"/>
                                        </p:tgtEl>
                                      </p:cBhvr>
                                    </p:cmd>
                                  </p:childTnLst>
                                </p:cTn>
                              </p:par>
                            </p:childTnLst>
                          </p:cTn>
                        </p:par>
                      </p:childTnLst>
                    </p:cTn>
                  </p:par>
                </p:childTnLst>
              </p:cTn>
              <p:nextCondLst>
                <p:cond evt="onClick" delay="0">
                  <p:tgtEl>
                    <p:spTgt spid="11"/>
                  </p:tgtEl>
                </p:cond>
              </p:nextCondLst>
            </p:seq>
            <p:audio>
              <p:cMediaNode vol="10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28" fill="hold"/>
                                        <p:tgtEl>
                                          <p:spTgt spid="2"/>
                                        </p:tgtEl>
                                      </p:cBhvr>
                                    </p:cmd>
                                  </p:childTnLst>
                                </p:cTn>
                              </p:par>
                            </p:childTnLst>
                          </p:cTn>
                        </p:par>
                      </p:childTnLst>
                    </p:cTn>
                  </p:par>
                </p:childTnLst>
              </p:cTn>
              <p:nextCondLst>
                <p:cond evt="onClick" delay="0">
                  <p:tgtEl>
                    <p:spTgt spid="2"/>
                  </p:tgtEl>
                </p:cond>
              </p:nextCondLst>
            </p:seq>
            <p:audio>
              <p:cMediaNode vol="10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50" fill="hold"/>
                                        <p:tgtEl>
                                          <p:spTgt spid="16"/>
                                        </p:tgtEl>
                                      </p:cBhvr>
                                    </p:cmd>
                                  </p:childTnLst>
                                </p:cTn>
                              </p:par>
                            </p:childTnLst>
                          </p:cTn>
                        </p:par>
                      </p:childTnLst>
                    </p:cTn>
                  </p:par>
                </p:childTnLst>
              </p:cTn>
              <p:nextCondLst>
                <p:cond evt="onClick" delay="0">
                  <p:tgtEl>
                    <p:spTgt spid="16"/>
                  </p:tgtEl>
                </p:cond>
              </p:nextCondLst>
            </p:seq>
            <p:audio>
              <p:cMediaNode vol="10000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825" fill="hold"/>
                                        <p:tgtEl>
                                          <p:spTgt spid="3"/>
                                        </p:tgtEl>
                                      </p:cBhvr>
                                    </p:cmd>
                                  </p:childTnLst>
                                </p:cTn>
                              </p:par>
                            </p:childTnLst>
                          </p:cTn>
                        </p:par>
                      </p:childTnLst>
                    </p:cTn>
                  </p:par>
                </p:childTnLst>
              </p:cTn>
              <p:nextCondLst>
                <p:cond evt="onClick" delay="0">
                  <p:tgtEl>
                    <p:spTgt spid="3"/>
                  </p:tgtEl>
                </p:cond>
              </p:nextCondLst>
            </p:seq>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04800" y="6096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0"/>
            <a:ext cx="9144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Ethnographic Profile: War</a:t>
            </a:r>
            <a:endParaRPr lang="en-US" sz="2800" b="1" dirty="0" smtClean="0">
              <a:latin typeface="Times New Roman" panose="02020603050405020304" pitchFamily="18" charset="0"/>
              <a:cs typeface="Times New Roman" panose="02020603050405020304" pitchFamily="18" charset="0"/>
            </a:endParaRPr>
          </a:p>
        </p:txBody>
      </p:sp>
      <p:pic>
        <p:nvPicPr>
          <p:cNvPr id="2" name="Step 'em up-Salute-Hal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990600" y="2884480"/>
            <a:ext cx="609600" cy="609600"/>
          </a:xfrm>
          <a:prstGeom prst="rect">
            <a:avLst/>
          </a:prstGeom>
        </p:spPr>
      </p:pic>
      <p:sp>
        <p:nvSpPr>
          <p:cNvPr id="13" name="TextBox 13"/>
          <p:cNvSpPr txBox="1"/>
          <p:nvPr/>
        </p:nvSpPr>
        <p:spPr>
          <a:xfrm>
            <a:off x="1952625" y="2935069"/>
            <a:ext cx="64770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smtClean="0">
                <a:solidFill>
                  <a:srgbClr val="312B2B"/>
                </a:solidFill>
                <a:latin typeface="Times New Roman" panose="02020603050405020304" pitchFamily="18" charset="0"/>
                <a:cs typeface="Times New Roman" panose="02020603050405020304" pitchFamily="18" charset="0"/>
              </a:rPr>
              <a:t>Hanover </a:t>
            </a:r>
            <a:r>
              <a:rPr lang="en-US" sz="1600" u="sng" dirty="0">
                <a:solidFill>
                  <a:srgbClr val="312B2B"/>
                </a:solidFill>
                <a:latin typeface="Times New Roman" panose="02020603050405020304" pitchFamily="18" charset="0"/>
                <a:cs typeface="Times New Roman" panose="02020603050405020304" pitchFamily="18" charset="0"/>
              </a:rPr>
              <a:t>House: </a:t>
            </a:r>
            <a:r>
              <a:rPr lang="en-US" sz="1600" u="sng" dirty="0" smtClean="0">
                <a:solidFill>
                  <a:srgbClr val="312B2B"/>
                </a:solidFill>
                <a:latin typeface="Times New Roman" panose="02020603050405020304" pitchFamily="18" charset="0"/>
                <a:cs typeface="Times New Roman" panose="02020603050405020304" pitchFamily="18" charset="0"/>
              </a:rPr>
              <a:t>1715</a:t>
            </a:r>
            <a:endParaRPr lang="en-US" sz="1600" u="sng" dirty="0">
              <a:solidFill>
                <a:srgbClr val="312B2B"/>
              </a:solidFill>
              <a:latin typeface="Times New Roman" panose="02020603050405020304" pitchFamily="18" charset="0"/>
              <a:cs typeface="Times New Roman" panose="02020603050405020304" pitchFamily="18" charset="0"/>
            </a:endParaRP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Step ‘em up!  Salute!  Halt! </a:t>
            </a:r>
            <a:r>
              <a:rPr lang="en-US" sz="1600" b="1" i="1" dirty="0">
                <a:solidFill>
                  <a:srgbClr val="312B2B"/>
                </a:solidFill>
                <a:latin typeface="Times New Roman" panose="02020603050405020304" pitchFamily="18" charset="0"/>
                <a:cs typeface="Times New Roman" panose="02020603050405020304" pitchFamily="18" charset="0"/>
              </a:rPr>
              <a:t> </a:t>
            </a:r>
            <a:r>
              <a:rPr lang="en-US" sz="1600" b="1" i="1" dirty="0" smtClean="0">
                <a:solidFill>
                  <a:srgbClr val="312B2B"/>
                </a:solidFill>
                <a:latin typeface="Times New Roman" panose="02020603050405020304" pitchFamily="18" charset="0"/>
                <a:cs typeface="Times New Roman" panose="02020603050405020304" pitchFamily="18" charset="0"/>
              </a:rPr>
              <a:t> </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3" name="Who's in the room-give us a name_Murdoch-Lenny-Baker-McNichols-Nea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extLst>
              <a:ext uri="{28A0092B-C50C-407E-A947-70E740481C1C}">
                <a14:useLocalDpi xmlns:a14="http://schemas.microsoft.com/office/drawing/2010/main" val="0"/>
              </a:ext>
            </a:extLst>
          </a:blip>
          <a:stretch>
            <a:fillRect/>
          </a:stretch>
        </p:blipFill>
        <p:spPr>
          <a:xfrm>
            <a:off x="990600" y="3929587"/>
            <a:ext cx="609600" cy="609600"/>
          </a:xfrm>
          <a:prstGeom prst="rect">
            <a:avLst/>
          </a:prstGeom>
        </p:spPr>
      </p:pic>
      <p:sp>
        <p:nvSpPr>
          <p:cNvPr id="15" name="TextBox 13"/>
          <p:cNvSpPr txBox="1"/>
          <p:nvPr/>
        </p:nvSpPr>
        <p:spPr>
          <a:xfrm>
            <a:off x="1952625" y="3733800"/>
            <a:ext cx="7162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smtClean="0">
                <a:solidFill>
                  <a:srgbClr val="312B2B"/>
                </a:solidFill>
                <a:latin typeface="Times New Roman" panose="02020603050405020304" pitchFamily="18" charset="0"/>
                <a:cs typeface="Times New Roman" panose="02020603050405020304" pitchFamily="18" charset="0"/>
              </a:rPr>
              <a:t>Hanover </a:t>
            </a:r>
            <a:r>
              <a:rPr lang="en-US" sz="1600" u="sng" dirty="0">
                <a:solidFill>
                  <a:srgbClr val="312B2B"/>
                </a:solidFill>
                <a:latin typeface="Times New Roman" panose="02020603050405020304" pitchFamily="18" charset="0"/>
                <a:cs typeface="Times New Roman" panose="02020603050405020304" pitchFamily="18" charset="0"/>
              </a:rPr>
              <a:t>House: </a:t>
            </a:r>
            <a:r>
              <a:rPr lang="en-US" sz="1600" u="sng" dirty="0" smtClean="0">
                <a:solidFill>
                  <a:srgbClr val="312B2B"/>
                </a:solidFill>
                <a:latin typeface="Times New Roman" panose="02020603050405020304" pitchFamily="18" charset="0"/>
                <a:cs typeface="Times New Roman" panose="02020603050405020304" pitchFamily="18" charset="0"/>
              </a:rPr>
              <a:t>1715</a:t>
            </a:r>
            <a:endParaRPr lang="en-US" sz="1600" u="sng" dirty="0">
              <a:solidFill>
                <a:srgbClr val="312B2B"/>
              </a:solidFill>
              <a:latin typeface="Times New Roman" panose="02020603050405020304" pitchFamily="18" charset="0"/>
              <a:cs typeface="Times New Roman" panose="02020603050405020304" pitchFamily="18" charset="0"/>
            </a:endParaRPr>
          </a:p>
          <a:p>
            <a:r>
              <a:rPr lang="en-US" sz="1600" dirty="0" smtClean="0">
                <a:solidFill>
                  <a:srgbClr val="312B2B"/>
                </a:solidFill>
                <a:latin typeface="Times New Roman" panose="02020603050405020304" pitchFamily="18" charset="0"/>
                <a:cs typeface="Times New Roman" panose="02020603050405020304" pitchFamily="18" charset="0"/>
              </a:rPr>
              <a:t>Q: Who’s in the room, give us a name.</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Murdoch, Lenny, Baker, McNichols, Neal. </a:t>
            </a:r>
            <a:endParaRPr lang="en-US" sz="1600" b="1" i="1" dirty="0">
              <a:solidFill>
                <a:srgbClr val="312B2B"/>
              </a:solidFill>
              <a:latin typeface="Times New Roman" panose="02020603050405020304" pitchFamily="18" charset="0"/>
              <a:cs typeface="Times New Roman" panose="02020603050405020304" pitchFamily="18" charset="0"/>
            </a:endParaRPr>
          </a:p>
        </p:txBody>
      </p:sp>
      <p:pic>
        <p:nvPicPr>
          <p:cNvPr id="11" name="Red rider - Redcoa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extLst>
              <a:ext uri="{28A0092B-C50C-407E-A947-70E740481C1C}">
                <a14:useLocalDpi xmlns:a14="http://schemas.microsoft.com/office/drawing/2010/main" val="0"/>
              </a:ext>
            </a:extLst>
          </a:blip>
          <a:stretch>
            <a:fillRect/>
          </a:stretch>
        </p:blipFill>
        <p:spPr>
          <a:xfrm>
            <a:off x="990600" y="794266"/>
            <a:ext cx="609600" cy="609600"/>
          </a:xfrm>
          <a:prstGeom prst="rect">
            <a:avLst/>
          </a:prstGeom>
        </p:spPr>
      </p:pic>
      <p:sp>
        <p:nvSpPr>
          <p:cNvPr id="12" name="Rectangle 11"/>
          <p:cNvSpPr/>
          <p:nvPr/>
        </p:nvSpPr>
        <p:spPr>
          <a:xfrm>
            <a:off x="1952625" y="877669"/>
            <a:ext cx="6477000" cy="646331"/>
          </a:xfrm>
          <a:prstGeom prst="rect">
            <a:avLst/>
          </a:prstGeom>
        </p:spPr>
        <p:txBody>
          <a:bodyPr wrap="square">
            <a:spAutoFit/>
          </a:bodyPr>
          <a:lstStyle/>
          <a:p>
            <a:r>
              <a:rPr lang="en-US" u="sng" dirty="0" smtClean="0">
                <a:solidFill>
                  <a:srgbClr val="312B2B"/>
                </a:solidFill>
                <a:latin typeface="Times New Roman" panose="02020603050405020304" pitchFamily="18" charset="0"/>
                <a:cs typeface="Times New Roman" panose="02020603050405020304" pitchFamily="18" charset="0"/>
              </a:rPr>
              <a:t>Wampee </a:t>
            </a:r>
            <a:r>
              <a:rPr lang="en-US" u="sng" dirty="0">
                <a:solidFill>
                  <a:srgbClr val="312B2B"/>
                </a:solidFill>
                <a:latin typeface="Times New Roman" panose="02020603050405020304" pitchFamily="18" charset="0"/>
                <a:cs typeface="Times New Roman" panose="02020603050405020304" pitchFamily="18" charset="0"/>
              </a:rPr>
              <a:t>Plantation: </a:t>
            </a:r>
            <a:r>
              <a:rPr lang="en-US" u="sng" dirty="0" smtClean="0">
                <a:solidFill>
                  <a:srgbClr val="312B2B"/>
                </a:solidFill>
                <a:latin typeface="Times New Roman" panose="02020603050405020304" pitchFamily="18" charset="0"/>
                <a:cs typeface="Times New Roman" panose="02020603050405020304" pitchFamily="18" charset="0"/>
              </a:rPr>
              <a:t>1696</a:t>
            </a:r>
            <a:endParaRPr lang="en-US" u="sng" dirty="0">
              <a:solidFill>
                <a:srgbClr val="312B2B"/>
              </a:solidFill>
              <a:latin typeface="Times New Roman" panose="02020603050405020304" pitchFamily="18" charset="0"/>
              <a:cs typeface="Times New Roman" panose="02020603050405020304" pitchFamily="18" charset="0"/>
            </a:endParaRPr>
          </a:p>
          <a:p>
            <a:r>
              <a:rPr lang="en-US" dirty="0" smtClean="0">
                <a:solidFill>
                  <a:srgbClr val="312B2B"/>
                </a:solidFill>
                <a:latin typeface="Times New Roman" panose="02020603050405020304" pitchFamily="18" charset="0"/>
                <a:cs typeface="Times New Roman" panose="02020603050405020304" pitchFamily="18" charset="0"/>
              </a:rPr>
              <a:t>EVP</a:t>
            </a:r>
            <a:r>
              <a:rPr lang="en-US" dirty="0">
                <a:solidFill>
                  <a:srgbClr val="312B2B"/>
                </a:solidFill>
                <a:latin typeface="Times New Roman" panose="02020603050405020304" pitchFamily="18" charset="0"/>
                <a:cs typeface="Times New Roman" panose="02020603050405020304" pitchFamily="18" charset="0"/>
              </a:rPr>
              <a:t>: </a:t>
            </a:r>
            <a:r>
              <a:rPr lang="en-US" b="1" i="1" dirty="0" smtClean="0">
                <a:solidFill>
                  <a:srgbClr val="312B2B"/>
                </a:solidFill>
                <a:latin typeface="Times New Roman" panose="02020603050405020304" pitchFamily="18" charset="0"/>
                <a:cs typeface="Times New Roman" panose="02020603050405020304" pitchFamily="18" charset="0"/>
              </a:rPr>
              <a:t>Red Rider.  Redcoat.  </a:t>
            </a:r>
            <a:endParaRPr lang="en-US" b="1" i="1" dirty="0">
              <a:solidFill>
                <a:srgbClr val="312B2B"/>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952625" y="1905000"/>
            <a:ext cx="6705600" cy="584775"/>
          </a:xfrm>
          <a:prstGeom prst="rect">
            <a:avLst/>
          </a:prstGeom>
        </p:spPr>
        <p:txBody>
          <a:bodyPr wrap="square">
            <a:spAutoFit/>
          </a:bodyPr>
          <a:lstStyle/>
          <a:p>
            <a:r>
              <a:rPr lang="en-US" sz="1600" u="sng" dirty="0" smtClean="0">
                <a:solidFill>
                  <a:srgbClr val="312B2B"/>
                </a:solidFill>
                <a:latin typeface="Times New Roman" panose="02020603050405020304" pitchFamily="18" charset="0"/>
                <a:cs typeface="Times New Roman" panose="02020603050405020304" pitchFamily="18" charset="0"/>
              </a:rPr>
              <a:t>Moon </a:t>
            </a:r>
            <a:r>
              <a:rPr lang="en-US" sz="1600" u="sng" dirty="0">
                <a:solidFill>
                  <a:srgbClr val="312B2B"/>
                </a:solidFill>
                <a:latin typeface="Times New Roman" panose="02020603050405020304" pitchFamily="18" charset="0"/>
                <a:cs typeface="Times New Roman" panose="02020603050405020304" pitchFamily="18" charset="0"/>
              </a:rPr>
              <a:t>River Brewing: </a:t>
            </a:r>
            <a:r>
              <a:rPr lang="en-US" sz="1600" u="sng" dirty="0" smtClean="0">
                <a:solidFill>
                  <a:srgbClr val="312B2B"/>
                </a:solidFill>
                <a:latin typeface="Times New Roman" panose="02020603050405020304" pitchFamily="18" charset="0"/>
                <a:cs typeface="Times New Roman" panose="02020603050405020304" pitchFamily="18" charset="0"/>
              </a:rPr>
              <a:t>1733</a:t>
            </a:r>
            <a:endParaRPr lang="en-US" sz="1600" u="sng" dirty="0">
              <a:solidFill>
                <a:srgbClr val="312B2B"/>
              </a:solidFill>
              <a:latin typeface="Times New Roman" panose="02020603050405020304" pitchFamily="18" charset="0"/>
              <a:cs typeface="Times New Roman" panose="02020603050405020304" pitchFamily="18" charset="0"/>
            </a:endParaRPr>
          </a:p>
          <a:p>
            <a:r>
              <a:rPr lang="en-US" sz="1600" dirty="0" smtClean="0">
                <a:solidFill>
                  <a:srgbClr val="312B2B"/>
                </a:solidFill>
                <a:latin typeface="Times New Roman" panose="02020603050405020304" pitchFamily="18" charset="0"/>
                <a:cs typeface="Times New Roman" panose="02020603050405020304" pitchFamily="18" charset="0"/>
              </a:rPr>
              <a:t>EVP</a:t>
            </a:r>
            <a:r>
              <a:rPr lang="en-US" sz="1600" dirty="0">
                <a:solidFill>
                  <a:srgbClr val="312B2B"/>
                </a:solidFill>
                <a:latin typeface="Times New Roman" panose="02020603050405020304" pitchFamily="18" charset="0"/>
                <a:cs typeface="Times New Roman" panose="02020603050405020304" pitchFamily="18" charset="0"/>
              </a:rPr>
              <a:t>: </a:t>
            </a:r>
            <a:r>
              <a:rPr lang="en-US" sz="1600" b="1" i="1" dirty="0" smtClean="0">
                <a:solidFill>
                  <a:srgbClr val="312B2B"/>
                </a:solidFill>
                <a:latin typeface="Times New Roman" panose="02020603050405020304" pitchFamily="18" charset="0"/>
                <a:cs typeface="Times New Roman" panose="02020603050405020304" pitchFamily="18" charset="0"/>
              </a:rPr>
              <a:t>Musket </a:t>
            </a:r>
            <a:r>
              <a:rPr lang="en-US" sz="1600" b="1" i="1" dirty="0">
                <a:solidFill>
                  <a:srgbClr val="312B2B"/>
                </a:solidFill>
                <a:latin typeface="Times New Roman" panose="02020603050405020304" pitchFamily="18" charset="0"/>
                <a:cs typeface="Times New Roman" panose="02020603050405020304" pitchFamily="18" charset="0"/>
              </a:rPr>
              <a:t>Fire and </a:t>
            </a:r>
            <a:r>
              <a:rPr lang="en-US" sz="1600" b="1" i="1" dirty="0" smtClean="0">
                <a:solidFill>
                  <a:srgbClr val="312B2B"/>
                </a:solidFill>
                <a:latin typeface="Times New Roman" panose="02020603050405020304" pitchFamily="18" charset="0"/>
                <a:cs typeface="Times New Roman" panose="02020603050405020304" pitchFamily="18" charset="0"/>
              </a:rPr>
              <a:t>Canon</a:t>
            </a:r>
          </a:p>
        </p:txBody>
      </p:sp>
      <p:pic>
        <p:nvPicPr>
          <p:cNvPr id="4" name="Musket Fir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cstate="print">
            <a:extLst>
              <a:ext uri="{28A0092B-C50C-407E-A947-70E740481C1C}">
                <a14:useLocalDpi xmlns:a14="http://schemas.microsoft.com/office/drawing/2010/main" val="0"/>
              </a:ext>
            </a:extLst>
          </a:blip>
          <a:stretch>
            <a:fillRect/>
          </a:stretch>
        </p:blipFill>
        <p:spPr>
          <a:xfrm>
            <a:off x="990600" y="1839373"/>
            <a:ext cx="609600" cy="609600"/>
          </a:xfrm>
          <a:prstGeom prst="rect">
            <a:avLst/>
          </a:prstGeom>
        </p:spPr>
      </p:pic>
    </p:spTree>
    <p:extLst>
      <p:ext uri="{BB962C8B-B14F-4D97-AF65-F5344CB8AC3E}">
        <p14:creationId xmlns:p14="http://schemas.microsoft.com/office/powerpoint/2010/main" val="20140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39"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11" fill="hold"/>
                                        <p:tgtEl>
                                          <p:spTgt spid="11"/>
                                        </p:tgtEl>
                                      </p:cBhvr>
                                    </p:cmd>
                                  </p:childTnLst>
                                </p:cTn>
                              </p:par>
                            </p:childTnLst>
                          </p:cTn>
                        </p:par>
                      </p:childTnLst>
                    </p:cTn>
                  </p:par>
                </p:childTnLst>
              </p:cTn>
              <p:nextCondLst>
                <p:cond evt="onClick" delay="0">
                  <p:tgtEl>
                    <p:spTgt spid="11"/>
                  </p:tgtEl>
                </p:cond>
              </p:nextCondLst>
            </p:seq>
            <p:audio>
              <p:cMediaNode vol="10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42" fill="hold"/>
                                        <p:tgtEl>
                                          <p:spTgt spid="4"/>
                                        </p:tgtEl>
                                      </p:cBhvr>
                                    </p:cmd>
                                  </p:childTnLst>
                                </p:cTn>
                              </p:par>
                            </p:childTnLst>
                          </p:cTn>
                        </p:par>
                      </p:childTnLst>
                    </p:cTn>
                  </p:par>
                </p:childTnLst>
              </p:cTn>
              <p:nextCondLst>
                <p:cond evt="onClick" delay="0">
                  <p:tgtEl>
                    <p:spTgt spid="4"/>
                  </p:tgtEl>
                </p:cond>
              </p:nextCondLst>
            </p:seq>
            <p:audio>
              <p:cMediaNode vol="100000">
                <p:cTn id="2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r>
              <a:rPr lang="en-US" sz="2400" b="1" dirty="0" smtClean="0">
                <a:latin typeface="Times New Roman" panose="02020603050405020304" pitchFamily="18" charset="0"/>
                <a:cs typeface="Times New Roman" panose="02020603050405020304" pitchFamily="18" charset="0"/>
              </a:rPr>
              <a:t>The Wampee Ghost Cat - Kittles</a:t>
            </a:r>
            <a:endParaRPr lang="en-US" sz="2400" b="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304800" y="685800"/>
            <a:ext cx="8534400"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0"/>
          <p:cNvSpPr txBox="1"/>
          <p:nvPr/>
        </p:nvSpPr>
        <p:spPr>
          <a:xfrm>
            <a:off x="2514600" y="801001"/>
            <a:ext cx="6324600" cy="1323439"/>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u="sng" dirty="0">
                <a:solidFill>
                  <a:srgbClr val="312B2B"/>
                </a:solidFill>
                <a:latin typeface="Times New Roman" panose="02020603050405020304" pitchFamily="18" charset="0"/>
                <a:cs typeface="Times New Roman" panose="02020603050405020304" pitchFamily="18" charset="0"/>
              </a:rPr>
              <a:t>Wampee House: 1822</a:t>
            </a:r>
          </a:p>
          <a:p>
            <a:r>
              <a:rPr lang="en-US" sz="1600" dirty="0" smtClean="0">
                <a:solidFill>
                  <a:srgbClr val="312B2B"/>
                </a:solidFill>
                <a:latin typeface="Times New Roman" panose="02020603050405020304" pitchFamily="18" charset="0"/>
                <a:cs typeface="Times New Roman" panose="02020603050405020304" pitchFamily="18" charset="0"/>
              </a:rPr>
              <a:t>Q: Is this the room with the little girl?</a:t>
            </a:r>
          </a:p>
          <a:p>
            <a:r>
              <a:rPr lang="en-US" sz="1600" dirty="0" smtClean="0">
                <a:solidFill>
                  <a:srgbClr val="312B2B"/>
                </a:solidFill>
                <a:latin typeface="Times New Roman" panose="02020603050405020304" pitchFamily="18" charset="0"/>
                <a:cs typeface="Times New Roman" panose="02020603050405020304" pitchFamily="18" charset="0"/>
              </a:rPr>
              <a:t>EVP: </a:t>
            </a:r>
            <a:r>
              <a:rPr lang="en-US" sz="1600" b="1" i="1" dirty="0" smtClean="0">
                <a:solidFill>
                  <a:srgbClr val="312B2B"/>
                </a:solidFill>
                <a:latin typeface="Times New Roman" panose="02020603050405020304" pitchFamily="18" charset="0"/>
                <a:cs typeface="Times New Roman" panose="02020603050405020304" pitchFamily="18" charset="0"/>
              </a:rPr>
              <a:t>Cat </a:t>
            </a:r>
          </a:p>
          <a:p>
            <a:r>
              <a:rPr lang="en-US" sz="1600" dirty="0" smtClean="0">
                <a:solidFill>
                  <a:srgbClr val="312B2B"/>
                </a:solidFill>
                <a:latin typeface="Times New Roman" panose="02020603050405020304" pitchFamily="18" charset="0"/>
                <a:cs typeface="Times New Roman" panose="02020603050405020304" pitchFamily="18" charset="0"/>
              </a:rPr>
              <a:t>Q: Can you tell us your name?</a:t>
            </a:r>
          </a:p>
          <a:p>
            <a:r>
              <a:rPr lang="en-US" sz="1600" dirty="0" smtClean="0">
                <a:solidFill>
                  <a:srgbClr val="312B2B"/>
                </a:solidFill>
                <a:latin typeface="Times New Roman" panose="02020603050405020304" pitchFamily="18" charset="0"/>
                <a:cs typeface="Times New Roman" panose="02020603050405020304" pitchFamily="18" charset="0"/>
              </a:rPr>
              <a:t>EVP : </a:t>
            </a:r>
            <a:r>
              <a:rPr lang="en-US" sz="1600" b="1" i="1" dirty="0" smtClean="0">
                <a:solidFill>
                  <a:srgbClr val="312B2B"/>
                </a:solidFill>
                <a:latin typeface="Times New Roman" panose="02020603050405020304" pitchFamily="18" charset="0"/>
                <a:cs typeface="Times New Roman" panose="02020603050405020304" pitchFamily="18" charset="0"/>
              </a:rPr>
              <a:t>Sarah</a:t>
            </a:r>
          </a:p>
        </p:txBody>
      </p:sp>
      <p:sp>
        <p:nvSpPr>
          <p:cNvPr id="17" name="TextBox 10"/>
          <p:cNvSpPr txBox="1"/>
          <p:nvPr/>
        </p:nvSpPr>
        <p:spPr>
          <a:xfrm>
            <a:off x="2590800" y="2423342"/>
            <a:ext cx="1600200" cy="338554"/>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312B2B"/>
                </a:solidFill>
                <a:latin typeface="Times New Roman" panose="02020603050405020304" pitchFamily="18" charset="0"/>
                <a:cs typeface="Times New Roman" panose="02020603050405020304" pitchFamily="18" charset="0"/>
              </a:rPr>
              <a:t>EVP : </a:t>
            </a:r>
            <a:r>
              <a:rPr lang="en-US" sz="1600" b="1" i="1" dirty="0" smtClean="0">
                <a:solidFill>
                  <a:srgbClr val="312B2B"/>
                </a:solidFill>
                <a:latin typeface="Times New Roman" panose="02020603050405020304" pitchFamily="18" charset="0"/>
                <a:cs typeface="Times New Roman" panose="02020603050405020304" pitchFamily="18" charset="0"/>
              </a:rPr>
              <a:t>Meow</a:t>
            </a:r>
          </a:p>
        </p:txBody>
      </p:sp>
      <p:sp>
        <p:nvSpPr>
          <p:cNvPr id="14" name="TextBox 10"/>
          <p:cNvSpPr txBox="1"/>
          <p:nvPr/>
        </p:nvSpPr>
        <p:spPr>
          <a:xfrm>
            <a:off x="2590800" y="3220691"/>
            <a:ext cx="2971800" cy="338554"/>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312B2B"/>
                </a:solidFill>
                <a:latin typeface="Times New Roman" panose="02020603050405020304" pitchFamily="18" charset="0"/>
                <a:cs typeface="Times New Roman" panose="02020603050405020304" pitchFamily="18" charset="0"/>
              </a:rPr>
              <a:t>EVP : </a:t>
            </a:r>
            <a:r>
              <a:rPr lang="en-US" sz="1600" b="1" i="1" dirty="0" smtClean="0">
                <a:solidFill>
                  <a:srgbClr val="312B2B"/>
                </a:solidFill>
                <a:latin typeface="Times New Roman" panose="02020603050405020304" pitchFamily="18" charset="0"/>
                <a:cs typeface="Times New Roman" panose="02020603050405020304" pitchFamily="18" charset="0"/>
              </a:rPr>
              <a:t>Kittles.  Meow.  Pet her.</a:t>
            </a:r>
          </a:p>
        </p:txBody>
      </p:sp>
      <p:pic>
        <p:nvPicPr>
          <p:cNvPr id="4" name="Room with lil girl_Cat_What's UR name_Sar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extLst>
              <a:ext uri="{28A0092B-C50C-407E-A947-70E740481C1C}">
                <a14:useLocalDpi xmlns:a14="http://schemas.microsoft.com/office/drawing/2010/main" val="0"/>
              </a:ext>
            </a:extLst>
          </a:blip>
          <a:stretch>
            <a:fillRect/>
          </a:stretch>
        </p:blipFill>
        <p:spPr>
          <a:xfrm>
            <a:off x="990600" y="838200"/>
            <a:ext cx="609600" cy="609600"/>
          </a:xfrm>
          <a:prstGeom prst="rect">
            <a:avLst/>
          </a:prstGeom>
        </p:spPr>
      </p:pic>
      <p:pic>
        <p:nvPicPr>
          <p:cNvPr id="7" name="Cat meow.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extLst>
              <a:ext uri="{28A0092B-C50C-407E-A947-70E740481C1C}">
                <a14:useLocalDpi xmlns:a14="http://schemas.microsoft.com/office/drawing/2010/main" val="0"/>
              </a:ext>
            </a:extLst>
          </a:blip>
          <a:stretch>
            <a:fillRect/>
          </a:stretch>
        </p:blipFill>
        <p:spPr>
          <a:xfrm>
            <a:off x="990600" y="2152296"/>
            <a:ext cx="609600" cy="609600"/>
          </a:xfrm>
          <a:prstGeom prst="rect">
            <a:avLst/>
          </a:prstGeom>
        </p:spPr>
      </p:pic>
      <p:pic>
        <p:nvPicPr>
          <p:cNvPr id="8" name="Kittle_MEOW_Pet Her.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cstate="print">
            <a:extLst>
              <a:ext uri="{28A0092B-C50C-407E-A947-70E740481C1C}">
                <a14:useLocalDpi xmlns:a14="http://schemas.microsoft.com/office/drawing/2010/main" val="0"/>
              </a:ext>
            </a:extLst>
          </a:blip>
          <a:stretch>
            <a:fillRect/>
          </a:stretch>
        </p:blipFill>
        <p:spPr>
          <a:xfrm>
            <a:off x="990600" y="3200400"/>
            <a:ext cx="609600" cy="609600"/>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3667125"/>
            <a:ext cx="30338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 fill="hold"/>
                                        <p:tgtEl>
                                          <p:spTgt spid="4"/>
                                        </p:tgtEl>
                                      </p:cBhvr>
                                    </p:cmd>
                                  </p:childTnLst>
                                </p:cTn>
                              </p:par>
                            </p:childTnLst>
                          </p:cTn>
                        </p:par>
                      </p:childTnLst>
                    </p:cTn>
                  </p:par>
                </p:childTnLst>
              </p:cTn>
              <p:nextCondLst>
                <p:cond evt="onClick" delay="0">
                  <p:tgtEl>
                    <p:spTgt spid="4"/>
                  </p:tgtEl>
                </p:cond>
              </p:nextCondLst>
            </p:seq>
            <p:audio>
              <p:cMediaNode vol="58491">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55" fill="hold"/>
                                        <p:tgtEl>
                                          <p:spTgt spid="7"/>
                                        </p:tgtEl>
                                      </p:cBhvr>
                                    </p:cmd>
                                  </p:childTnLst>
                                </p:cTn>
                              </p:par>
                            </p:childTnLst>
                          </p:cTn>
                        </p:par>
                      </p:childTnLst>
                    </p:cTn>
                  </p:par>
                </p:childTnLst>
              </p:cTn>
              <p:nextCondLst>
                <p:cond evt="onClick" delay="0">
                  <p:tgtEl>
                    <p:spTgt spid="7"/>
                  </p:tgtEl>
                </p:cond>
              </p:nextCondLst>
            </p:seq>
            <p:audio>
              <p:cMediaNode vol="45283">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73" fill="hold"/>
                                        <p:tgtEl>
                                          <p:spTgt spid="8"/>
                                        </p:tgtEl>
                                      </p:cBhvr>
                                    </p:cmd>
                                  </p:childTnLst>
                                </p:cTn>
                              </p:par>
                            </p:childTnLst>
                          </p:cTn>
                        </p:par>
                      </p:childTnLst>
                    </p:cTn>
                  </p:par>
                </p:childTnLst>
              </p:cTn>
              <p:nextCondLst>
                <p:cond evt="onClick" delay="0">
                  <p:tgtEl>
                    <p:spTgt spid="8"/>
                  </p:tgtEl>
                </p:cond>
              </p:nextCondLst>
            </p:seq>
            <p:audio>
              <p:cMediaNode vol="60377">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man Sing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533400"/>
            <a:ext cx="8001000" cy="6000750"/>
          </a:xfrm>
          <a:prstGeom prst="rect">
            <a:avLst/>
          </a:prstGeom>
        </p:spPr>
      </p:pic>
      <p:sp>
        <p:nvSpPr>
          <p:cNvPr id="3" name="Title 1"/>
          <p:cNvSpPr txBox="1">
            <a:spLocks/>
          </p:cNvSpPr>
          <p:nvPr/>
        </p:nvSpPr>
        <p:spPr>
          <a:xfrm>
            <a:off x="0" y="0"/>
            <a:ext cx="91440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Times New Roman" panose="02020603050405020304" pitchFamily="18" charset="0"/>
                <a:cs typeface="Times New Roman" panose="02020603050405020304" pitchFamily="18" charset="0"/>
              </a:rPr>
              <a:t>Stony Landing: Woman singing while house was unoccupied </a:t>
            </a:r>
          </a:p>
        </p:txBody>
      </p:sp>
    </p:spTree>
    <p:extLst>
      <p:ext uri="{BB962C8B-B14F-4D97-AF65-F5344CB8AC3E}">
        <p14:creationId xmlns:p14="http://schemas.microsoft.com/office/powerpoint/2010/main" val="350616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Revealing the history of the American Building_PN_8-8-12">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TM02455610[[fn=Autumn]]</Template>
  <TotalTime>26899</TotalTime>
  <Words>652</Words>
  <Application>Microsoft Office PowerPoint</Application>
  <PresentationFormat>On-screen Show (4:3)</PresentationFormat>
  <Paragraphs>65</Paragraphs>
  <Slides>7</Slides>
  <Notes>0</Notes>
  <HiddenSlides>0</HiddenSlides>
  <MMClips>22</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Revealing the history of the American Building_PN_8-8-12</vt:lpstr>
      <vt:lpstr>PowerPoint Presentation</vt:lpstr>
      <vt:lpstr>PowerPoint Presentation</vt:lpstr>
      <vt:lpstr>PowerPoint Presentation</vt:lpstr>
      <vt:lpstr>PowerPoint Presentation</vt:lpstr>
      <vt:lpstr>PowerPoint Presentation</vt:lpstr>
      <vt:lpstr>The Wampee Ghost Cat - Kittles</vt:lpstr>
      <vt:lpstr>PowerPoint Presentation</vt:lpstr>
    </vt:vector>
  </TitlesOfParts>
  <Company>WFUHS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Uncovering the Past  209 West Congress Street Savannah, Georgia</dc:title>
  <dc:creator>Pam Nance</dc:creator>
  <cp:lastModifiedBy>Pam Nance</cp:lastModifiedBy>
  <cp:revision>648</cp:revision>
  <dcterms:created xsi:type="dcterms:W3CDTF">2012-09-07T16:21:37Z</dcterms:created>
  <dcterms:modified xsi:type="dcterms:W3CDTF">2022-08-27T23:06:37Z</dcterms:modified>
</cp:coreProperties>
</file>